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9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0.xml" ContentType="application/vnd.openxmlformats-officedocument.theme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theme/theme11.xml" ContentType="application/vnd.openxmlformats-officedocument.theme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theme/theme12.xml" ContentType="application/vnd.openxmlformats-officedocument.theme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3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4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5.xml" ContentType="application/vnd.openxmlformats-officedocument.theme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theme/theme16.xml" ContentType="application/vnd.openxmlformats-officedocument.theme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theme/theme17.xml" ContentType="application/vnd.openxmlformats-officedocument.theme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theme/theme18.xml" ContentType="application/vnd.openxmlformats-officedocument.theme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theme/theme19.xml" ContentType="application/vnd.openxmlformats-officedocument.theme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theme/theme20.xml" ContentType="application/vnd.openxmlformats-officedocument.theme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theme/theme21.xml" ContentType="application/vnd.openxmlformats-officedocument.theme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theme/theme22.xml" ContentType="application/vnd.openxmlformats-officedocument.theme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theme/theme23.xml" ContentType="application/vnd.openxmlformats-officedocument.theme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theme/theme24.xml" ContentType="application/vnd.openxmlformats-officedocument.theme+xml"/>
  <Override PartName="/ppt/theme/theme2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5" r:id="rId3"/>
    <p:sldMasterId id="2147483697" r:id="rId4"/>
    <p:sldMasterId id="2147483709" r:id="rId5"/>
    <p:sldMasterId id="2147483721" r:id="rId6"/>
    <p:sldMasterId id="2147483733" r:id="rId7"/>
    <p:sldMasterId id="2147483745" r:id="rId8"/>
    <p:sldMasterId id="2147483757" r:id="rId9"/>
    <p:sldMasterId id="2147483769" r:id="rId10"/>
    <p:sldMasterId id="2147483781" r:id="rId11"/>
    <p:sldMasterId id="2147483793" r:id="rId12"/>
    <p:sldMasterId id="2147483805" r:id="rId13"/>
    <p:sldMasterId id="2147483817" r:id="rId14"/>
    <p:sldMasterId id="2147483830" r:id="rId15"/>
    <p:sldMasterId id="2147483843" r:id="rId16"/>
    <p:sldMasterId id="2147483856" r:id="rId17"/>
    <p:sldMasterId id="2147483869" r:id="rId18"/>
    <p:sldMasterId id="2147483881" r:id="rId19"/>
    <p:sldMasterId id="2147483905" r:id="rId20"/>
    <p:sldMasterId id="2147483917" r:id="rId21"/>
    <p:sldMasterId id="2147483929" r:id="rId22"/>
    <p:sldMasterId id="2147483941" r:id="rId23"/>
    <p:sldMasterId id="2147483953" r:id="rId24"/>
  </p:sldMasterIdLst>
  <p:notesMasterIdLst>
    <p:notesMasterId r:id="rId52"/>
  </p:notesMasterIdLst>
  <p:sldIdLst>
    <p:sldId id="257" r:id="rId25"/>
    <p:sldId id="258" r:id="rId26"/>
    <p:sldId id="270" r:id="rId27"/>
    <p:sldId id="259" r:id="rId28"/>
    <p:sldId id="260" r:id="rId29"/>
    <p:sldId id="261" r:id="rId30"/>
    <p:sldId id="262" r:id="rId31"/>
    <p:sldId id="263" r:id="rId32"/>
    <p:sldId id="264" r:id="rId33"/>
    <p:sldId id="265" r:id="rId34"/>
    <p:sldId id="266" r:id="rId35"/>
    <p:sldId id="267" r:id="rId36"/>
    <p:sldId id="268" r:id="rId37"/>
    <p:sldId id="269" r:id="rId38"/>
    <p:sldId id="271" r:id="rId39"/>
    <p:sldId id="272" r:id="rId40"/>
    <p:sldId id="273" r:id="rId41"/>
    <p:sldId id="284" r:id="rId42"/>
    <p:sldId id="274" r:id="rId43"/>
    <p:sldId id="275" r:id="rId44"/>
    <p:sldId id="281" r:id="rId45"/>
    <p:sldId id="282" r:id="rId46"/>
    <p:sldId id="283" r:id="rId47"/>
    <p:sldId id="280" r:id="rId48"/>
    <p:sldId id="279" r:id="rId49"/>
    <p:sldId id="278" r:id="rId50"/>
    <p:sldId id="277" r:id="rId5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2.xml"/><Relationship Id="rId39" Type="http://schemas.openxmlformats.org/officeDocument/2006/relationships/slide" Target="slides/slide15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10.xml"/><Relationship Id="rId42" Type="http://schemas.openxmlformats.org/officeDocument/2006/relationships/slide" Target="slides/slide18.xml"/><Relationship Id="rId47" Type="http://schemas.openxmlformats.org/officeDocument/2006/relationships/slide" Target="slides/slide23.xml"/><Relationship Id="rId50" Type="http://schemas.openxmlformats.org/officeDocument/2006/relationships/slide" Target="slides/slide26.xml"/><Relationship Id="rId55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1.xml"/><Relationship Id="rId33" Type="http://schemas.openxmlformats.org/officeDocument/2006/relationships/slide" Target="slides/slide9.xml"/><Relationship Id="rId38" Type="http://schemas.openxmlformats.org/officeDocument/2006/relationships/slide" Target="slides/slide14.xml"/><Relationship Id="rId46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5.xml"/><Relationship Id="rId41" Type="http://schemas.openxmlformats.org/officeDocument/2006/relationships/slide" Target="slides/slide17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8.xml"/><Relationship Id="rId37" Type="http://schemas.openxmlformats.org/officeDocument/2006/relationships/slide" Target="slides/slide13.xml"/><Relationship Id="rId40" Type="http://schemas.openxmlformats.org/officeDocument/2006/relationships/slide" Target="slides/slide16.xml"/><Relationship Id="rId45" Type="http://schemas.openxmlformats.org/officeDocument/2006/relationships/slide" Target="slides/slide21.xml"/><Relationship Id="rId53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4.xml"/><Relationship Id="rId36" Type="http://schemas.openxmlformats.org/officeDocument/2006/relationships/slide" Target="slides/slide12.xml"/><Relationship Id="rId49" Type="http://schemas.openxmlformats.org/officeDocument/2006/relationships/slide" Target="slides/slide25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7.xml"/><Relationship Id="rId44" Type="http://schemas.openxmlformats.org/officeDocument/2006/relationships/slide" Target="slides/slide20.xml"/><Relationship Id="rId52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3.xml"/><Relationship Id="rId30" Type="http://schemas.openxmlformats.org/officeDocument/2006/relationships/slide" Target="slides/slide6.xml"/><Relationship Id="rId35" Type="http://schemas.openxmlformats.org/officeDocument/2006/relationships/slide" Target="slides/slide11.xml"/><Relationship Id="rId43" Type="http://schemas.openxmlformats.org/officeDocument/2006/relationships/slide" Target="slides/slide19.xml"/><Relationship Id="rId48" Type="http://schemas.openxmlformats.org/officeDocument/2006/relationships/slide" Target="slides/slide24.xml"/><Relationship Id="rId56" Type="http://schemas.openxmlformats.org/officeDocument/2006/relationships/tableStyles" Target="tableStyle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27.xml"/><Relationship Id="rId3" Type="http://schemas.openxmlformats.org/officeDocument/2006/relationships/slideMaster" Target="slideMasters/slideMaster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3FE12E-F828-48EC-8CF8-CA7ADCEE03A0}" type="datetimeFigureOut">
              <a:rPr lang="zh-CN" altLang="en-US" smtClean="0"/>
              <a:t>2016.10.31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70946D-183B-4E58-8592-777F927825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8763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6F2389-990E-4AA3-9D23-BF2F45568558}" type="slidenum">
              <a:rPr lang="en-US" altLang="zh-CN">
                <a:solidFill>
                  <a:prstClr val="black"/>
                </a:solidFill>
              </a:rPr>
              <a:pPr/>
              <a:t>2</a:t>
            </a:fld>
            <a:endParaRPr lang="en-US" altLang="zh-CN">
              <a:solidFill>
                <a:prstClr val="black"/>
              </a:solidFill>
            </a:endParaRPr>
          </a:p>
        </p:txBody>
      </p:sp>
      <p:sp>
        <p:nvSpPr>
          <p:cNvPr id="358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www.1230.org </a:t>
            </a:r>
            <a:r>
              <a:rPr lang="zh-CN" altLang="en-US"/>
              <a:t>初中数学资源网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A5604C-2228-4736-9106-D3F2739CAB8D}" type="slidenum">
              <a:rPr lang="en-US" altLang="zh-CN"/>
              <a:pPr/>
              <a:t>3</a:t>
            </a:fld>
            <a:endParaRPr lang="en-US" altLang="zh-CN"/>
          </a:p>
        </p:txBody>
      </p:sp>
      <p:sp>
        <p:nvSpPr>
          <p:cNvPr id="194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质量检测题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15AA98-08F7-47C9-869C-FAC158B501B8}" type="slidenum">
              <a:rPr lang="en-US" altLang="zh-CN"/>
              <a:pPr/>
              <a:t>15</a:t>
            </a:fld>
            <a:endParaRPr lang="en-US" altLang="zh-CN"/>
          </a:p>
        </p:txBody>
      </p:sp>
      <p:sp>
        <p:nvSpPr>
          <p:cNvPr id="256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www.gzsxw.net </a:t>
            </a:r>
            <a:r>
              <a:rPr lang="zh-CN" altLang="en-US"/>
              <a:t>港中数学网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0BA74A-2FA3-4F09-9661-BC72D6DFA4D4}" type="slidenum">
              <a:rPr lang="en-US" altLang="zh-CN"/>
              <a:pPr/>
              <a:t>17</a:t>
            </a:fld>
            <a:endParaRPr lang="en-US" altLang="zh-CN"/>
          </a:p>
        </p:txBody>
      </p:sp>
      <p:sp>
        <p:nvSpPr>
          <p:cNvPr id="225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质量检测题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945021-2F29-4B1A-A845-5295DB078FE6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201606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6C30B1-B898-4511-8901-DF16F2A2180B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774992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1994F3-AB4C-4889-83E7-4F83CF4F5990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508895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1253A1-7097-4521-A1C8-3C450AC8AA9A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020704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7A9FEA-99F1-4A04-AC7E-50078E40DBB0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37724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1E97BE-D8A7-476F-9F63-B57009A98464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380649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21D6E2-77D0-40C2-97BC-C9B6BBDB44AF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065956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1D0B85-657D-4BA8-BC73-B29824E2B651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47631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EB7B2-5683-4708-809C-4BE041D6BD3B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704122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2EEDCA-D68F-46AB-AC0C-615A9FE0E4D3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244645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943CCA-AFE1-44DB-85AA-9BE8CD1C8B78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899406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812D50-59C1-402F-B0EA-9A1DDCF9CD4D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030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3664D3-015D-49F6-A10E-FAFE5C11DF6D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94699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CA1FE3-32E7-44C1-A536-5B93ED47D85B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754740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4BCEA5-52CC-4932-AF78-ACBC6582FBDE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617725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297F8A-811B-4363-ABB3-4219E5A0DE58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899450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ED32E9-2266-4994-B827-EFBC09960C41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247737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63640C-320B-43DE-83D5-351991A3A812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765140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C998BE-3892-4AE5-990A-A31790F9F439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760789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3E78AB-195B-4653-AD21-9B08C67B4739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437431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625E63-4526-49D3-83DA-C03B7E7257AD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441539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CB3D6A-1822-4DAE-892D-DD78973DAA09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259827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311B3B-E548-4A6C-8DEF-18A31083D052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4427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56C0C80-BC92-4546-BC3D-5F584BED59A9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186698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DBD2AF-61E9-4103-A0CE-1170B3CC89E1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902704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9A9DE6-26BC-43AE-B311-6DC51691EFDC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188095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1994F3-AB4C-4889-83E7-4F83CF4F5990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089491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9348C-93A1-42BC-9458-1C67975B679F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577195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8EB98A-D36A-4DFB-A8C8-CA0140B59F4B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103821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D03FEE-825C-4E3A-9880-3B0809DAE7C2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618101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A25A74-E85F-4D5E-8894-0F5020DF7BC7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397157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3EDFC-87C5-4F6F-99D6-1038831D25C9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260987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A4CE51-9B34-4C38-BB10-20A80499246A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249665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593969-C332-47A2-8C69-9460D0D923C1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9489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297F8A-811B-4363-ABB3-4219E5A0DE58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787563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65DAA3-D1AC-4F62-88C4-FC94C42549FC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842561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D87880-2ECC-48F7-9F25-135452C64EA5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857875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AA29B8-FF28-42BC-BB54-A0010EC5DDE3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722693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827290-6A2E-4F90-B894-E9FA39FA1763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480890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297F8A-811B-4363-ABB3-4219E5A0DE58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172515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ED32E9-2266-4994-B827-EFBC09960C41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781365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63640C-320B-43DE-83D5-351991A3A812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031102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C998BE-3892-4AE5-990A-A31790F9F439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72329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3E78AB-195B-4653-AD21-9B08C67B4739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3181927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625E63-4526-49D3-83DA-C03B7E7257AD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5063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ED32E9-2266-4994-B827-EFBC09960C41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825483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CB3D6A-1822-4DAE-892D-DD78973DAA09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375567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311B3B-E548-4A6C-8DEF-18A31083D052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903577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DBD2AF-61E9-4103-A0CE-1170B3CC89E1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120252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9A9DE6-26BC-43AE-B311-6DC51691EFDC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882947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1994F3-AB4C-4889-83E7-4F83CF4F5990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821352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8FF486-3278-4E30-8CD6-9324046E89E4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610710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7FC46A-8C68-489E-B544-B92A51CAFAC4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416738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890DCA-1FC8-468A-8153-720F329814EA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841757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6C0A80-F744-4EB2-BCA9-A39C1BE97786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421187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0F1BDF-8483-48EE-8A02-F25F1BF54392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3098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63640C-320B-43DE-83D5-351991A3A812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394128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4881C1-CDA1-4A0C-9E4B-38428C3FC06B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494018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0EB19D-66B4-4B9C-BE2D-7D4A2C7E3C3E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057095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70CA98-7318-4FE7-AA4A-E00D6D970A2C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981940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A443AB-0A0E-4625-B2E4-6844158D40CB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756680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F6C42D-7D25-49D6-AEE5-D8E0C6F16F44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788357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D826A0-7273-4FC8-8293-C5840234D6A4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806784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B3145C5-5CD9-4878-A068-A09C5584E352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80719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8FF486-3278-4E30-8CD6-9324046E89E4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813665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7FC46A-8C68-489E-B544-B92A51CAFAC4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672205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890DCA-1FC8-468A-8153-720F329814EA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2473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C998BE-3892-4AE5-990A-A31790F9F439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915167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6C0A80-F744-4EB2-BCA9-A39C1BE97786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187088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0F1BDF-8483-48EE-8A02-F25F1BF54392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185555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4881C1-CDA1-4A0C-9E4B-38428C3FC06B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81220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0EB19D-66B4-4B9C-BE2D-7D4A2C7E3C3E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014791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70CA98-7318-4FE7-AA4A-E00D6D970A2C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287797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A443AB-0A0E-4625-B2E4-6844158D40CB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878278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F6C42D-7D25-49D6-AEE5-D8E0C6F16F44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219776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D826A0-7273-4FC8-8293-C5840234D6A4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654871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B3145C5-5CD9-4878-A068-A09C5584E352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047559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8FF486-3278-4E30-8CD6-9324046E89E4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6349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3E78AB-195B-4653-AD21-9B08C67B4739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111675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7FC46A-8C68-489E-B544-B92A51CAFAC4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393015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890DCA-1FC8-468A-8153-720F329814EA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635110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6C0A80-F744-4EB2-BCA9-A39C1BE97786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064344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0F1BDF-8483-48EE-8A02-F25F1BF54392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977707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4881C1-CDA1-4A0C-9E4B-38428C3FC06B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160721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0EB19D-66B4-4B9C-BE2D-7D4A2C7E3C3E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985175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70CA98-7318-4FE7-AA4A-E00D6D970A2C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692993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A443AB-0A0E-4625-B2E4-6844158D40CB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55053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F6C42D-7D25-49D6-AEE5-D8E0C6F16F44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889967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D826A0-7273-4FC8-8293-C5840234D6A4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21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625E63-4526-49D3-83DA-C03B7E7257AD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837016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B3145C5-5CD9-4878-A068-A09C5584E352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85986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8FF486-3278-4E30-8CD6-9324046E89E4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61577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7FC46A-8C68-489E-B544-B92A51CAFAC4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98268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890DCA-1FC8-468A-8153-720F329814EA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158068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6C0A80-F744-4EB2-BCA9-A39C1BE97786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090553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0F1BDF-8483-48EE-8A02-F25F1BF54392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17517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4881C1-CDA1-4A0C-9E4B-38428C3FC06B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222787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0EB19D-66B4-4B9C-BE2D-7D4A2C7E3C3E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219557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70CA98-7318-4FE7-AA4A-E00D6D970A2C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119000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A443AB-0A0E-4625-B2E4-6844158D40CB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9588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CB3D6A-1822-4DAE-892D-DD78973DAA09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947944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F6C42D-7D25-49D6-AEE5-D8E0C6F16F44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192873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D826A0-7273-4FC8-8293-C5840234D6A4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252200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B3145C5-5CD9-4878-A068-A09C5584E352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696847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1253A1-7097-4521-A1C8-3C450AC8AA9A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980590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7A9FEA-99F1-4A04-AC7E-50078E40DBB0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110260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1E97BE-D8A7-476F-9F63-B57009A98464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227206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21D6E2-77D0-40C2-97BC-C9B6BBDB44AF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372076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1D0B85-657D-4BA8-BC73-B29824E2B651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517269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EB7B2-5683-4708-809C-4BE041D6BD3B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766256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2EEDCA-D68F-46AB-AC0C-615A9FE0E4D3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263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3D724C-98C4-4257-A28C-958F92558D07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922302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311B3B-E548-4A6C-8DEF-18A31083D052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977772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943CCA-AFE1-44DB-85AA-9BE8CD1C8B78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555366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812D50-59C1-402F-B0EA-9A1DDCF9CD4D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683839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CA1FE3-32E7-44C1-A536-5B93ED47D85B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019892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4BCEA5-52CC-4932-AF78-ACBC6582FBDE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970819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1253A1-7097-4521-A1C8-3C450AC8AA9A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391951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7A9FEA-99F1-4A04-AC7E-50078E40DBB0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856888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1E97BE-D8A7-476F-9F63-B57009A98464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841014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21D6E2-77D0-40C2-97BC-C9B6BBDB44AF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237410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1D0B85-657D-4BA8-BC73-B29824E2B651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520933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EB7B2-5683-4708-809C-4BE041D6BD3B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2851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DBD2AF-61E9-4103-A0CE-1170B3CC89E1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875186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2EEDCA-D68F-46AB-AC0C-615A9FE0E4D3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231301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943CCA-AFE1-44DB-85AA-9BE8CD1C8B78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739022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812D50-59C1-402F-B0EA-9A1DDCF9CD4D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998197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CA1FE3-32E7-44C1-A536-5B93ED47D85B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936975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4BCEA5-52CC-4932-AF78-ACBC6582FBDE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76350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9348C-93A1-42BC-9458-1C67975B679F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722121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8EB98A-D36A-4DFB-A8C8-CA0140B59F4B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3010619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D03FEE-825C-4E3A-9880-3B0809DAE7C2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171449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A25A74-E85F-4D5E-8894-0F5020DF7BC7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956193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3EDFC-87C5-4F6F-99D6-1038831D25C9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0833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9A9DE6-26BC-43AE-B311-6DC51691EFDC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178338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A4CE51-9B34-4C38-BB10-20A80499246A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355376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593969-C332-47A2-8C69-9460D0D923C1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3949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65DAA3-D1AC-4F62-88C4-FC94C42549FC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953402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D87880-2ECC-48F7-9F25-135452C64EA5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768983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AA29B8-FF28-42BC-BB54-A0010EC5DDE3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525623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827290-6A2E-4F90-B894-E9FA39FA1763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908480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297F8A-811B-4363-ABB3-4219E5A0DE58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10378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ED32E9-2266-4994-B827-EFBC09960C41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067236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63640C-320B-43DE-83D5-351991A3A812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884433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C998BE-3892-4AE5-990A-A31790F9F439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0729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1994F3-AB4C-4889-83E7-4F83CF4F5990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393481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3E78AB-195B-4653-AD21-9B08C67B4739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502629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625E63-4526-49D3-83DA-C03B7E7257AD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836060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CB3D6A-1822-4DAE-892D-DD78973DAA09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781107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311B3B-E548-4A6C-8DEF-18A31083D052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002104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DBD2AF-61E9-4103-A0CE-1170B3CC89E1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407483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9A9DE6-26BC-43AE-B311-6DC51691EFDC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700210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1994F3-AB4C-4889-83E7-4F83CF4F5990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956474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297F8A-811B-4363-ABB3-4219E5A0DE58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84515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ED32E9-2266-4994-B827-EFBC09960C41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244563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63640C-320B-43DE-83D5-351991A3A812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2282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297F8A-811B-4363-ABB3-4219E5A0DE58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739549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C998BE-3892-4AE5-990A-A31790F9F439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3199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3E78AB-195B-4653-AD21-9B08C67B4739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354199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625E63-4526-49D3-83DA-C03B7E7257AD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112392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CB3D6A-1822-4DAE-892D-DD78973DAA09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626293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311B3B-E548-4A6C-8DEF-18A31083D052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9731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DBD2AF-61E9-4103-A0CE-1170B3CC89E1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705599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9A9DE6-26BC-43AE-B311-6DC51691EFDC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363178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1994F3-AB4C-4889-83E7-4F83CF4F5990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218178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297F8A-811B-4363-ABB3-4219E5A0DE58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821233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ED32E9-2266-4994-B827-EFBC09960C41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4162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ED32E9-2266-4994-B827-EFBC09960C41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19629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63640C-320B-43DE-83D5-351991A3A812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561648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C998BE-3892-4AE5-990A-A31790F9F439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128732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3E78AB-195B-4653-AD21-9B08C67B4739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467324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625E63-4526-49D3-83DA-C03B7E7257AD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296973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CB3D6A-1822-4DAE-892D-DD78973DAA09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694815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311B3B-E548-4A6C-8DEF-18A31083D052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285514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DBD2AF-61E9-4103-A0CE-1170B3CC89E1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223546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9A9DE6-26BC-43AE-B311-6DC51691EFDC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338189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1994F3-AB4C-4889-83E7-4F83CF4F5990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841999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146DD4-0276-411B-B6B2-361270675C4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08077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63640C-320B-43DE-83D5-351991A3A812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303990"/>
      </p:ext>
    </p:extLst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3982F2-A1A5-44C1-B63A-6856D63A02C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1703403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9E98F4-B24E-43F1-813C-3632C31A347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5973131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66AD47-230F-4ED8-A5F6-7D0D13C127B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162134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BB5FB0-1953-4C7D-A8A0-A7365CB9995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0385411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60C64-DD17-4D50-A533-01A55C9E883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0447473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3116B4-D369-4C96-83B8-036FEB88CE5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9521457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08F818-7B23-4237-A1C5-E5CAB53D39E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4471135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296187-E7D8-4FCB-9D89-5A692696BFB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0424661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F326BF-FA5E-4C1C-8E5F-DCD6DB70821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4819481"/>
      </p:ext>
    </p:extLst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710DCF-2D7B-43C5-BD57-A4C995489AD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85501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C998BE-3892-4AE5-990A-A31790F9F439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81437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3E78AB-195B-4653-AD21-9B08C67B4739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5302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625E63-4526-49D3-83DA-C03B7E7257AD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039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A8D8D5-5DE4-4794-A85F-F927AE8CEF6E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353166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CB3D6A-1822-4DAE-892D-DD78973DAA09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0426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311B3B-E548-4A6C-8DEF-18A31083D052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28435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DBD2AF-61E9-4103-A0CE-1170B3CC89E1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40528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9A9DE6-26BC-43AE-B311-6DC51691EFDC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98266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1994F3-AB4C-4889-83E7-4F83CF4F5990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60050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1253A1-7097-4521-A1C8-3C450AC8AA9A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92536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7A9FEA-99F1-4A04-AC7E-50078E40DBB0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37046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1E97BE-D8A7-476F-9F63-B57009A98464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78601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21D6E2-77D0-40C2-97BC-C9B6BBDB44AF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21972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1D0B85-657D-4BA8-BC73-B29824E2B651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410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B445E-69D2-4B88-8E17-30D0806F805A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020172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EB7B2-5683-4708-809C-4BE041D6BD3B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14085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2EEDCA-D68F-46AB-AC0C-615A9FE0E4D3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53464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943CCA-AFE1-44DB-85AA-9BE8CD1C8B78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82010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812D50-59C1-402F-B0EA-9A1DDCF9CD4D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88777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CA1FE3-32E7-44C1-A536-5B93ED47D85B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31849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4BCEA5-52CC-4932-AF78-ACBC6582FBDE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03792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1253A1-7097-4521-A1C8-3C450AC8AA9A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020168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7A9FEA-99F1-4A04-AC7E-50078E40DBB0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3718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1E97BE-D8A7-476F-9F63-B57009A98464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45208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21D6E2-77D0-40C2-97BC-C9B6BBDB44AF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625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07C70B-E69B-40AB-8D52-023EB2878873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984276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1D0B85-657D-4BA8-BC73-B29824E2B651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21992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EB7B2-5683-4708-809C-4BE041D6BD3B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59668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2EEDCA-D68F-46AB-AC0C-615A9FE0E4D3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7770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943CCA-AFE1-44DB-85AA-9BE8CD1C8B78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28510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812D50-59C1-402F-B0EA-9A1DDCF9CD4D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61107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CA1FE3-32E7-44C1-A536-5B93ED47D85B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60604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4BCEA5-52CC-4932-AF78-ACBC6582FBDE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1603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1253A1-7097-4521-A1C8-3C450AC8AA9A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1635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7A9FEA-99F1-4A04-AC7E-50078E40DBB0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60003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1E97BE-D8A7-476F-9F63-B57009A98464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508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6BACF8-2698-4936-91D9-6B39190EFD53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288138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21D6E2-77D0-40C2-97BC-C9B6BBDB44AF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63440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1D0B85-657D-4BA8-BC73-B29824E2B651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58865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EB7B2-5683-4708-809C-4BE041D6BD3B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82344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2EEDCA-D68F-46AB-AC0C-615A9FE0E4D3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23082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943CCA-AFE1-44DB-85AA-9BE8CD1C8B78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42609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812D50-59C1-402F-B0EA-9A1DDCF9CD4D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48141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CA1FE3-32E7-44C1-A536-5B93ED47D85B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33190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4BCEA5-52CC-4932-AF78-ACBC6582FBDE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62519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297F8A-811B-4363-ABB3-4219E5A0DE58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89302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ED32E9-2266-4994-B827-EFBC09960C41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267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75E301-98D1-432A-BF28-BFF70707FD32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454236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63640C-320B-43DE-83D5-351991A3A812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94551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C998BE-3892-4AE5-990A-A31790F9F439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38346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3E78AB-195B-4653-AD21-9B08C67B4739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81974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625E63-4526-49D3-83DA-C03B7E7257AD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883694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CB3D6A-1822-4DAE-892D-DD78973DAA09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21103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311B3B-E548-4A6C-8DEF-18A31083D052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61487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DBD2AF-61E9-4103-A0CE-1170B3CC89E1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12181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9A9DE6-26BC-43AE-B311-6DC51691EFDC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72785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1994F3-AB4C-4889-83E7-4F83CF4F5990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22648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297F8A-811B-4363-ABB3-4219E5A0DE58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652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E45A97-9C68-4377-B951-13961799F6CD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938907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ED32E9-2266-4994-B827-EFBC09960C41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11122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63640C-320B-43DE-83D5-351991A3A812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93115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C998BE-3892-4AE5-990A-A31790F9F439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19200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3E78AB-195B-4653-AD21-9B08C67B4739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93083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625E63-4526-49D3-83DA-C03B7E7257AD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03801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CB3D6A-1822-4DAE-892D-DD78973DAA09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28908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311B3B-E548-4A6C-8DEF-18A31083D052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82314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DBD2AF-61E9-4103-A0CE-1170B3CC89E1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09713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9A9DE6-26BC-43AE-B311-6DC51691EFDC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66697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1994F3-AB4C-4889-83E7-4F83CF4F5990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687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890D5B-8ECA-430F-9A55-F5D78683FC4C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656323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297F8A-811B-4363-ABB3-4219E5A0DE58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34600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ED32E9-2266-4994-B827-EFBC09960C41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43258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63640C-320B-43DE-83D5-351991A3A812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39206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C998BE-3892-4AE5-990A-A31790F9F439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766913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3E78AB-195B-4653-AD21-9B08C67B4739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51797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625E63-4526-49D3-83DA-C03B7E7257AD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15806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CB3D6A-1822-4DAE-892D-DD78973DAA09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61267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311B3B-E548-4A6C-8DEF-18A31083D052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893256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DBD2AF-61E9-4103-A0CE-1170B3CC89E1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653451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9A9DE6-26BC-43AE-B311-6DC51691EFDC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240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3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7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05.xml"/><Relationship Id="rId10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9.xml"/><Relationship Id="rId3" Type="http://schemas.openxmlformats.org/officeDocument/2006/relationships/slideLayout" Target="../slideLayouts/slideLayout114.xml"/><Relationship Id="rId7" Type="http://schemas.openxmlformats.org/officeDocument/2006/relationships/slideLayout" Target="../slideLayouts/slideLayout118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3.xml"/><Relationship Id="rId1" Type="http://schemas.openxmlformats.org/officeDocument/2006/relationships/slideLayout" Target="../slideLayouts/slideLayout112.xml"/><Relationship Id="rId6" Type="http://schemas.openxmlformats.org/officeDocument/2006/relationships/slideLayout" Target="../slideLayouts/slideLayout117.xml"/><Relationship Id="rId11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16.xml"/><Relationship Id="rId10" Type="http://schemas.openxmlformats.org/officeDocument/2006/relationships/slideLayout" Target="../slideLayouts/slideLayout121.xml"/><Relationship Id="rId4" Type="http://schemas.openxmlformats.org/officeDocument/2006/relationships/slideLayout" Target="../slideLayouts/slideLayout115.xml"/><Relationship Id="rId9" Type="http://schemas.openxmlformats.org/officeDocument/2006/relationships/slideLayout" Target="../slideLayouts/slideLayout120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129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4.xml"/><Relationship Id="rId1" Type="http://schemas.openxmlformats.org/officeDocument/2006/relationships/slideLayout" Target="../slideLayouts/slideLayout123.xml"/><Relationship Id="rId6" Type="http://schemas.openxmlformats.org/officeDocument/2006/relationships/slideLayout" Target="../slideLayouts/slideLayout128.xml"/><Relationship Id="rId11" Type="http://schemas.openxmlformats.org/officeDocument/2006/relationships/slideLayout" Target="../slideLayouts/slideLayout133.xml"/><Relationship Id="rId5" Type="http://schemas.openxmlformats.org/officeDocument/2006/relationships/slideLayout" Target="../slideLayouts/slideLayout127.xml"/><Relationship Id="rId10" Type="http://schemas.openxmlformats.org/officeDocument/2006/relationships/slideLayout" Target="../slideLayouts/slideLayout132.xml"/><Relationship Id="rId4" Type="http://schemas.openxmlformats.org/officeDocument/2006/relationships/slideLayout" Target="../slideLayouts/slideLayout126.xml"/><Relationship Id="rId9" Type="http://schemas.openxmlformats.org/officeDocument/2006/relationships/slideLayout" Target="../slideLayouts/slideLayout13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1.xml"/><Relationship Id="rId3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140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5.xml"/><Relationship Id="rId1" Type="http://schemas.openxmlformats.org/officeDocument/2006/relationships/slideLayout" Target="../slideLayouts/slideLayout134.xml"/><Relationship Id="rId6" Type="http://schemas.openxmlformats.org/officeDocument/2006/relationships/slideLayout" Target="../slideLayouts/slideLayout139.xml"/><Relationship Id="rId11" Type="http://schemas.openxmlformats.org/officeDocument/2006/relationships/slideLayout" Target="../slideLayouts/slideLayout144.xml"/><Relationship Id="rId5" Type="http://schemas.openxmlformats.org/officeDocument/2006/relationships/slideLayout" Target="../slideLayouts/slideLayout138.xml"/><Relationship Id="rId10" Type="http://schemas.openxmlformats.org/officeDocument/2006/relationships/slideLayout" Target="../slideLayouts/slideLayout143.xml"/><Relationship Id="rId4" Type="http://schemas.openxmlformats.org/officeDocument/2006/relationships/slideLayout" Target="../slideLayouts/slideLayout137.xml"/><Relationship Id="rId9" Type="http://schemas.openxmlformats.org/officeDocument/2006/relationships/slideLayout" Target="../slideLayouts/slideLayout142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6.xml"/><Relationship Id="rId13" Type="http://schemas.openxmlformats.org/officeDocument/2006/relationships/theme" Target="../theme/theme16.xml"/><Relationship Id="rId3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5.xml"/><Relationship Id="rId12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69.xml"/><Relationship Id="rId6" Type="http://schemas.openxmlformats.org/officeDocument/2006/relationships/slideLayout" Target="../slideLayouts/slideLayout174.xml"/><Relationship Id="rId11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3.xml"/><Relationship Id="rId10" Type="http://schemas.openxmlformats.org/officeDocument/2006/relationships/slideLayout" Target="../slideLayouts/slideLayout178.xml"/><Relationship Id="rId4" Type="http://schemas.openxmlformats.org/officeDocument/2006/relationships/slideLayout" Target="../slideLayouts/slideLayout172.xml"/><Relationship Id="rId9" Type="http://schemas.openxmlformats.org/officeDocument/2006/relationships/slideLayout" Target="../slideLayouts/slideLayout177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8.xml"/><Relationship Id="rId13" Type="http://schemas.openxmlformats.org/officeDocument/2006/relationships/theme" Target="../theme/theme17.xml"/><Relationship Id="rId3" Type="http://schemas.openxmlformats.org/officeDocument/2006/relationships/slideLayout" Target="../slideLayouts/slideLayout183.xml"/><Relationship Id="rId7" Type="http://schemas.openxmlformats.org/officeDocument/2006/relationships/slideLayout" Target="../slideLayouts/slideLayout187.xml"/><Relationship Id="rId12" Type="http://schemas.openxmlformats.org/officeDocument/2006/relationships/slideLayout" Target="../slideLayouts/slideLayout192.xml"/><Relationship Id="rId2" Type="http://schemas.openxmlformats.org/officeDocument/2006/relationships/slideLayout" Target="../slideLayouts/slideLayout182.xml"/><Relationship Id="rId1" Type="http://schemas.openxmlformats.org/officeDocument/2006/relationships/slideLayout" Target="../slideLayouts/slideLayout181.xml"/><Relationship Id="rId6" Type="http://schemas.openxmlformats.org/officeDocument/2006/relationships/slideLayout" Target="../slideLayouts/slideLayout186.xml"/><Relationship Id="rId11" Type="http://schemas.openxmlformats.org/officeDocument/2006/relationships/slideLayout" Target="../slideLayouts/slideLayout191.xml"/><Relationship Id="rId5" Type="http://schemas.openxmlformats.org/officeDocument/2006/relationships/slideLayout" Target="../slideLayouts/slideLayout185.xml"/><Relationship Id="rId10" Type="http://schemas.openxmlformats.org/officeDocument/2006/relationships/slideLayout" Target="../slideLayouts/slideLayout190.xml"/><Relationship Id="rId4" Type="http://schemas.openxmlformats.org/officeDocument/2006/relationships/slideLayout" Target="../slideLayouts/slideLayout184.xml"/><Relationship Id="rId9" Type="http://schemas.openxmlformats.org/officeDocument/2006/relationships/slideLayout" Target="../slideLayouts/slideLayout189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0.xml"/><Relationship Id="rId3" Type="http://schemas.openxmlformats.org/officeDocument/2006/relationships/slideLayout" Target="../slideLayouts/slideLayout195.xml"/><Relationship Id="rId7" Type="http://schemas.openxmlformats.org/officeDocument/2006/relationships/slideLayout" Target="../slideLayouts/slideLayout199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94.xml"/><Relationship Id="rId1" Type="http://schemas.openxmlformats.org/officeDocument/2006/relationships/slideLayout" Target="../slideLayouts/slideLayout193.xml"/><Relationship Id="rId6" Type="http://schemas.openxmlformats.org/officeDocument/2006/relationships/slideLayout" Target="../slideLayouts/slideLayout198.xml"/><Relationship Id="rId11" Type="http://schemas.openxmlformats.org/officeDocument/2006/relationships/slideLayout" Target="../slideLayouts/slideLayout203.xml"/><Relationship Id="rId5" Type="http://schemas.openxmlformats.org/officeDocument/2006/relationships/slideLayout" Target="../slideLayouts/slideLayout197.xml"/><Relationship Id="rId10" Type="http://schemas.openxmlformats.org/officeDocument/2006/relationships/slideLayout" Target="../slideLayouts/slideLayout202.xml"/><Relationship Id="rId4" Type="http://schemas.openxmlformats.org/officeDocument/2006/relationships/slideLayout" Target="../slideLayouts/slideLayout196.xml"/><Relationship Id="rId9" Type="http://schemas.openxmlformats.org/officeDocument/2006/relationships/slideLayout" Target="../slideLayouts/slideLayout201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1.xml"/><Relationship Id="rId3" Type="http://schemas.openxmlformats.org/officeDocument/2006/relationships/slideLayout" Target="../slideLayouts/slideLayout206.xml"/><Relationship Id="rId7" Type="http://schemas.openxmlformats.org/officeDocument/2006/relationships/slideLayout" Target="../slideLayouts/slideLayout210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5.xml"/><Relationship Id="rId1" Type="http://schemas.openxmlformats.org/officeDocument/2006/relationships/slideLayout" Target="../slideLayouts/slideLayout204.xml"/><Relationship Id="rId6" Type="http://schemas.openxmlformats.org/officeDocument/2006/relationships/slideLayout" Target="../slideLayouts/slideLayout209.xml"/><Relationship Id="rId11" Type="http://schemas.openxmlformats.org/officeDocument/2006/relationships/slideLayout" Target="../slideLayouts/slideLayout214.xml"/><Relationship Id="rId5" Type="http://schemas.openxmlformats.org/officeDocument/2006/relationships/slideLayout" Target="../slideLayouts/slideLayout208.xml"/><Relationship Id="rId10" Type="http://schemas.openxmlformats.org/officeDocument/2006/relationships/slideLayout" Target="../slideLayouts/slideLayout213.xml"/><Relationship Id="rId4" Type="http://schemas.openxmlformats.org/officeDocument/2006/relationships/slideLayout" Target="../slideLayouts/slideLayout207.xml"/><Relationship Id="rId9" Type="http://schemas.openxmlformats.org/officeDocument/2006/relationships/slideLayout" Target="../slideLayouts/slideLayout21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2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17.xml"/><Relationship Id="rId7" Type="http://schemas.openxmlformats.org/officeDocument/2006/relationships/slideLayout" Target="../slideLayouts/slideLayout221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6.xml"/><Relationship Id="rId1" Type="http://schemas.openxmlformats.org/officeDocument/2006/relationships/slideLayout" Target="../slideLayouts/slideLayout215.xml"/><Relationship Id="rId6" Type="http://schemas.openxmlformats.org/officeDocument/2006/relationships/slideLayout" Target="../slideLayouts/slideLayout220.xml"/><Relationship Id="rId11" Type="http://schemas.openxmlformats.org/officeDocument/2006/relationships/slideLayout" Target="../slideLayouts/slideLayout225.xml"/><Relationship Id="rId5" Type="http://schemas.openxmlformats.org/officeDocument/2006/relationships/slideLayout" Target="../slideLayouts/slideLayout219.xml"/><Relationship Id="rId10" Type="http://schemas.openxmlformats.org/officeDocument/2006/relationships/slideLayout" Target="../slideLayouts/slideLayout224.xml"/><Relationship Id="rId4" Type="http://schemas.openxmlformats.org/officeDocument/2006/relationships/slideLayout" Target="../slideLayouts/slideLayout218.xml"/><Relationship Id="rId9" Type="http://schemas.openxmlformats.org/officeDocument/2006/relationships/slideLayout" Target="../slideLayouts/slideLayout223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3.xml"/><Relationship Id="rId3" Type="http://schemas.openxmlformats.org/officeDocument/2006/relationships/slideLayout" Target="../slideLayouts/slideLayout228.xml"/><Relationship Id="rId7" Type="http://schemas.openxmlformats.org/officeDocument/2006/relationships/slideLayout" Target="../slideLayouts/slideLayout232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27.xml"/><Relationship Id="rId1" Type="http://schemas.openxmlformats.org/officeDocument/2006/relationships/slideLayout" Target="../slideLayouts/slideLayout226.xml"/><Relationship Id="rId6" Type="http://schemas.openxmlformats.org/officeDocument/2006/relationships/slideLayout" Target="../slideLayouts/slideLayout231.xml"/><Relationship Id="rId11" Type="http://schemas.openxmlformats.org/officeDocument/2006/relationships/slideLayout" Target="../slideLayouts/slideLayout236.xml"/><Relationship Id="rId5" Type="http://schemas.openxmlformats.org/officeDocument/2006/relationships/slideLayout" Target="../slideLayouts/slideLayout230.xml"/><Relationship Id="rId10" Type="http://schemas.openxmlformats.org/officeDocument/2006/relationships/slideLayout" Target="../slideLayouts/slideLayout235.xml"/><Relationship Id="rId4" Type="http://schemas.openxmlformats.org/officeDocument/2006/relationships/slideLayout" Target="../slideLayouts/slideLayout229.xml"/><Relationship Id="rId9" Type="http://schemas.openxmlformats.org/officeDocument/2006/relationships/slideLayout" Target="../slideLayouts/slideLayout234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4.xml"/><Relationship Id="rId3" Type="http://schemas.openxmlformats.org/officeDocument/2006/relationships/slideLayout" Target="../slideLayouts/slideLayout239.xml"/><Relationship Id="rId7" Type="http://schemas.openxmlformats.org/officeDocument/2006/relationships/slideLayout" Target="../slideLayouts/slideLayout243.xml"/><Relationship Id="rId12" Type="http://schemas.openxmlformats.org/officeDocument/2006/relationships/theme" Target="../theme/theme22.xml"/><Relationship Id="rId2" Type="http://schemas.openxmlformats.org/officeDocument/2006/relationships/slideLayout" Target="../slideLayouts/slideLayout238.xml"/><Relationship Id="rId1" Type="http://schemas.openxmlformats.org/officeDocument/2006/relationships/slideLayout" Target="../slideLayouts/slideLayout237.xml"/><Relationship Id="rId6" Type="http://schemas.openxmlformats.org/officeDocument/2006/relationships/slideLayout" Target="../slideLayouts/slideLayout242.xml"/><Relationship Id="rId11" Type="http://schemas.openxmlformats.org/officeDocument/2006/relationships/slideLayout" Target="../slideLayouts/slideLayout247.xml"/><Relationship Id="rId5" Type="http://schemas.openxmlformats.org/officeDocument/2006/relationships/slideLayout" Target="../slideLayouts/slideLayout241.xml"/><Relationship Id="rId10" Type="http://schemas.openxmlformats.org/officeDocument/2006/relationships/slideLayout" Target="../slideLayouts/slideLayout246.xml"/><Relationship Id="rId4" Type="http://schemas.openxmlformats.org/officeDocument/2006/relationships/slideLayout" Target="../slideLayouts/slideLayout240.xml"/><Relationship Id="rId9" Type="http://schemas.openxmlformats.org/officeDocument/2006/relationships/slideLayout" Target="../slideLayouts/slideLayout245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5.xml"/><Relationship Id="rId3" Type="http://schemas.openxmlformats.org/officeDocument/2006/relationships/slideLayout" Target="../slideLayouts/slideLayout250.xml"/><Relationship Id="rId7" Type="http://schemas.openxmlformats.org/officeDocument/2006/relationships/slideLayout" Target="../slideLayouts/slideLayout254.xml"/><Relationship Id="rId12" Type="http://schemas.openxmlformats.org/officeDocument/2006/relationships/theme" Target="../theme/theme23.xml"/><Relationship Id="rId2" Type="http://schemas.openxmlformats.org/officeDocument/2006/relationships/slideLayout" Target="../slideLayouts/slideLayout249.xml"/><Relationship Id="rId1" Type="http://schemas.openxmlformats.org/officeDocument/2006/relationships/slideLayout" Target="../slideLayouts/slideLayout248.xml"/><Relationship Id="rId6" Type="http://schemas.openxmlformats.org/officeDocument/2006/relationships/slideLayout" Target="../slideLayouts/slideLayout253.xml"/><Relationship Id="rId11" Type="http://schemas.openxmlformats.org/officeDocument/2006/relationships/slideLayout" Target="../slideLayouts/slideLayout258.xml"/><Relationship Id="rId5" Type="http://schemas.openxmlformats.org/officeDocument/2006/relationships/slideLayout" Target="../slideLayouts/slideLayout252.xml"/><Relationship Id="rId10" Type="http://schemas.openxmlformats.org/officeDocument/2006/relationships/slideLayout" Target="../slideLayouts/slideLayout257.xml"/><Relationship Id="rId4" Type="http://schemas.openxmlformats.org/officeDocument/2006/relationships/slideLayout" Target="../slideLayouts/slideLayout251.xml"/><Relationship Id="rId9" Type="http://schemas.openxmlformats.org/officeDocument/2006/relationships/slideLayout" Target="../slideLayouts/slideLayout256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6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61.xml"/><Relationship Id="rId7" Type="http://schemas.openxmlformats.org/officeDocument/2006/relationships/slideLayout" Target="../slideLayouts/slideLayout265.xml"/><Relationship Id="rId12" Type="http://schemas.openxmlformats.org/officeDocument/2006/relationships/theme" Target="../theme/theme24.xml"/><Relationship Id="rId2" Type="http://schemas.openxmlformats.org/officeDocument/2006/relationships/slideLayout" Target="../slideLayouts/slideLayout260.xml"/><Relationship Id="rId1" Type="http://schemas.openxmlformats.org/officeDocument/2006/relationships/slideLayout" Target="../slideLayouts/slideLayout259.xml"/><Relationship Id="rId6" Type="http://schemas.openxmlformats.org/officeDocument/2006/relationships/slideLayout" Target="../slideLayouts/slideLayout264.xml"/><Relationship Id="rId11" Type="http://schemas.openxmlformats.org/officeDocument/2006/relationships/slideLayout" Target="../slideLayouts/slideLayout269.xml"/><Relationship Id="rId5" Type="http://schemas.openxmlformats.org/officeDocument/2006/relationships/slideLayout" Target="../slideLayouts/slideLayout263.xml"/><Relationship Id="rId10" Type="http://schemas.openxmlformats.org/officeDocument/2006/relationships/slideLayout" Target="../slideLayouts/slideLayout268.xml"/><Relationship Id="rId4" Type="http://schemas.openxmlformats.org/officeDocument/2006/relationships/slideLayout" Target="../slideLayouts/slideLayout262.xml"/><Relationship Id="rId9" Type="http://schemas.openxmlformats.org/officeDocument/2006/relationships/slideLayout" Target="../slideLayouts/slideLayout26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 smtClean="0">
              <a:solidFill>
                <a:srgbClr val="000000"/>
              </a:solidFill>
            </a:endParaRPr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 smtClean="0">
              <a:solidFill>
                <a:srgbClr val="000000"/>
              </a:solidFill>
            </a:endParaRP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D366116-9DF5-4DAC-81C3-209A9C8E9C79}" type="slidenum">
              <a:rPr lang="en-US" altLang="zh-CN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zh-CN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44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7CE1B7A-672B-44BC-8C76-A3F9881426A1}" type="slidenum">
              <a:rPr lang="en-US" altLang="zh-CN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529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400" b="0"/>
            </a:lvl1pPr>
          </a:lstStyle>
          <a:p>
            <a:pPr fontAlgn="base">
              <a:spcAft>
                <a:spcPct val="0"/>
              </a:spcAft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400" b="0"/>
            </a:lvl1pPr>
          </a:lstStyle>
          <a:p>
            <a:pPr fontAlgn="base">
              <a:spcAft>
                <a:spcPct val="0"/>
              </a:spcAft>
            </a:pPr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400" b="0"/>
            </a:lvl1pPr>
          </a:lstStyle>
          <a:p>
            <a:pPr fontAlgn="base">
              <a:spcAft>
                <a:spcPct val="0"/>
              </a:spcAft>
            </a:pPr>
            <a:fld id="{6865771C-C636-4764-B396-971A7BC9C172}" type="slidenum">
              <a:rPr lang="en-US" altLang="zh-CN">
                <a:solidFill>
                  <a:srgbClr val="000000"/>
                </a:solidFill>
              </a:rPr>
              <a:pPr fontAlgn="base">
                <a:spcAft>
                  <a:spcPct val="0"/>
                </a:spcAft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297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45F23DF-0A3D-4BA9-8D21-5BBDEB11353A}" type="slidenum">
              <a:rPr lang="en-US" altLang="zh-CN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894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400" b="0"/>
            </a:lvl1pPr>
          </a:lstStyle>
          <a:p>
            <a:pPr fontAlgn="base">
              <a:spcAft>
                <a:spcPct val="0"/>
              </a:spcAft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400" b="0"/>
            </a:lvl1pPr>
          </a:lstStyle>
          <a:p>
            <a:pPr fontAlgn="base">
              <a:spcAft>
                <a:spcPct val="0"/>
              </a:spcAft>
            </a:pPr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400" b="0"/>
            </a:lvl1pPr>
          </a:lstStyle>
          <a:p>
            <a:pPr fontAlgn="base">
              <a:spcAft>
                <a:spcPct val="0"/>
              </a:spcAft>
            </a:pPr>
            <a:fld id="{6865771C-C636-4764-B396-971A7BC9C172}" type="slidenum">
              <a:rPr lang="en-US" altLang="zh-CN">
                <a:solidFill>
                  <a:srgbClr val="000000"/>
                </a:solidFill>
              </a:rPr>
              <a:pPr fontAlgn="base">
                <a:spcAft>
                  <a:spcPct val="0"/>
                </a:spcAft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16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kumimoji="0" sz="1400" b="0">
                <a:solidFill>
                  <a:schemeClr val="tx1"/>
                </a:solidFill>
              </a:defRPr>
            </a:lvl1pPr>
          </a:lstStyle>
          <a:p>
            <a:pPr fontAlgn="base">
              <a:spcAft>
                <a:spcPct val="0"/>
              </a:spcAft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buFontTx/>
              <a:buNone/>
              <a:defRPr kumimoji="0" sz="1400" b="0">
                <a:solidFill>
                  <a:schemeClr val="tx1"/>
                </a:solidFill>
              </a:defRPr>
            </a:lvl1pPr>
          </a:lstStyle>
          <a:p>
            <a:pPr fontAlgn="base">
              <a:spcAft>
                <a:spcPct val="0"/>
              </a:spcAft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kumimoji="0" sz="1400" b="0">
                <a:solidFill>
                  <a:schemeClr val="tx1"/>
                </a:solidFill>
              </a:defRPr>
            </a:lvl1pPr>
          </a:lstStyle>
          <a:p>
            <a:pPr fontAlgn="base">
              <a:spcAft>
                <a:spcPct val="0"/>
              </a:spcAft>
            </a:pPr>
            <a:fld id="{E7FC3F01-6449-4F05-AA61-008DC4581E1D}" type="slidenum">
              <a:rPr lang="en-US" altLang="zh-CN">
                <a:solidFill>
                  <a:srgbClr val="000000"/>
                </a:solidFill>
              </a:rPr>
              <a:pPr fontAlgn="base">
                <a:spcAft>
                  <a:spcPct val="0"/>
                </a:spcAft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562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  <p:sldLayoutId id="2147483829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kumimoji="0" sz="1400" b="0">
                <a:solidFill>
                  <a:schemeClr val="tx1"/>
                </a:solidFill>
              </a:defRPr>
            </a:lvl1pPr>
          </a:lstStyle>
          <a:p>
            <a:pPr fontAlgn="base">
              <a:spcAft>
                <a:spcPct val="0"/>
              </a:spcAft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buFontTx/>
              <a:buNone/>
              <a:defRPr kumimoji="0" sz="1400" b="0">
                <a:solidFill>
                  <a:schemeClr val="tx1"/>
                </a:solidFill>
              </a:defRPr>
            </a:lvl1pPr>
          </a:lstStyle>
          <a:p>
            <a:pPr fontAlgn="base">
              <a:spcAft>
                <a:spcPct val="0"/>
              </a:spcAft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kumimoji="0" sz="1400" b="0">
                <a:solidFill>
                  <a:schemeClr val="tx1"/>
                </a:solidFill>
              </a:defRPr>
            </a:lvl1pPr>
          </a:lstStyle>
          <a:p>
            <a:pPr fontAlgn="base">
              <a:spcAft>
                <a:spcPct val="0"/>
              </a:spcAft>
            </a:pPr>
            <a:fld id="{E7FC3F01-6449-4F05-AA61-008DC4581E1D}" type="slidenum">
              <a:rPr lang="en-US" altLang="zh-CN">
                <a:solidFill>
                  <a:srgbClr val="000000"/>
                </a:solidFill>
              </a:rPr>
              <a:pPr fontAlgn="base">
                <a:spcAft>
                  <a:spcPct val="0"/>
                </a:spcAft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258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  <p:sldLayoutId id="214748384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kumimoji="0" sz="1400" b="0">
                <a:solidFill>
                  <a:schemeClr val="tx1"/>
                </a:solidFill>
              </a:defRPr>
            </a:lvl1pPr>
          </a:lstStyle>
          <a:p>
            <a:pPr fontAlgn="base">
              <a:spcAft>
                <a:spcPct val="0"/>
              </a:spcAft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buFontTx/>
              <a:buNone/>
              <a:defRPr kumimoji="0" sz="1400" b="0">
                <a:solidFill>
                  <a:schemeClr val="tx1"/>
                </a:solidFill>
              </a:defRPr>
            </a:lvl1pPr>
          </a:lstStyle>
          <a:p>
            <a:pPr fontAlgn="base">
              <a:spcAft>
                <a:spcPct val="0"/>
              </a:spcAft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kumimoji="0" sz="1400" b="0">
                <a:solidFill>
                  <a:schemeClr val="tx1"/>
                </a:solidFill>
              </a:defRPr>
            </a:lvl1pPr>
          </a:lstStyle>
          <a:p>
            <a:pPr fontAlgn="base">
              <a:spcAft>
                <a:spcPct val="0"/>
              </a:spcAft>
            </a:pPr>
            <a:fld id="{E7FC3F01-6449-4F05-AA61-008DC4581E1D}" type="slidenum">
              <a:rPr lang="en-US" altLang="zh-CN">
                <a:solidFill>
                  <a:srgbClr val="000000"/>
                </a:solidFill>
              </a:rPr>
              <a:pPr fontAlgn="base">
                <a:spcAft>
                  <a:spcPct val="0"/>
                </a:spcAft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390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  <p:sldLayoutId id="2147483855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kumimoji="0" sz="1400" b="0">
                <a:solidFill>
                  <a:schemeClr val="tx1"/>
                </a:solidFill>
              </a:defRPr>
            </a:lvl1pPr>
          </a:lstStyle>
          <a:p>
            <a:pPr fontAlgn="base">
              <a:spcAft>
                <a:spcPct val="0"/>
              </a:spcAft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buFontTx/>
              <a:buNone/>
              <a:defRPr kumimoji="0" sz="1400" b="0">
                <a:solidFill>
                  <a:schemeClr val="tx1"/>
                </a:solidFill>
              </a:defRPr>
            </a:lvl1pPr>
          </a:lstStyle>
          <a:p>
            <a:pPr fontAlgn="base">
              <a:spcAft>
                <a:spcPct val="0"/>
              </a:spcAft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kumimoji="0" sz="1400" b="0">
                <a:solidFill>
                  <a:schemeClr val="tx1"/>
                </a:solidFill>
              </a:defRPr>
            </a:lvl1pPr>
          </a:lstStyle>
          <a:p>
            <a:pPr fontAlgn="base">
              <a:spcAft>
                <a:spcPct val="0"/>
              </a:spcAft>
            </a:pPr>
            <a:fld id="{E7FC3F01-6449-4F05-AA61-008DC4581E1D}" type="slidenum">
              <a:rPr lang="en-US" altLang="zh-CN">
                <a:solidFill>
                  <a:srgbClr val="000000"/>
                </a:solidFill>
              </a:rPr>
              <a:pPr fontAlgn="base">
                <a:spcAft>
                  <a:spcPct val="0"/>
                </a:spcAft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979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7CE1B7A-672B-44BC-8C76-A3F9881426A1}" type="slidenum">
              <a:rPr lang="en-US" altLang="zh-CN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732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7CE1B7A-672B-44BC-8C76-A3F9881426A1}" type="slidenum">
              <a:rPr lang="en-US" altLang="zh-CN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377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400" b="0"/>
            </a:lvl1pPr>
          </a:lstStyle>
          <a:p>
            <a:pPr fontAlgn="base">
              <a:spcAft>
                <a:spcPct val="0"/>
              </a:spcAft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400" b="0"/>
            </a:lvl1pPr>
          </a:lstStyle>
          <a:p>
            <a:pPr fontAlgn="base">
              <a:spcAft>
                <a:spcPct val="0"/>
              </a:spcAft>
            </a:pPr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400" b="0"/>
            </a:lvl1pPr>
          </a:lstStyle>
          <a:p>
            <a:pPr fontAlgn="base">
              <a:spcAft>
                <a:spcPct val="0"/>
              </a:spcAft>
            </a:pPr>
            <a:fld id="{6865771C-C636-4764-B396-971A7BC9C172}" type="slidenum">
              <a:rPr lang="en-US" altLang="zh-CN">
                <a:solidFill>
                  <a:srgbClr val="000000"/>
                </a:solidFill>
              </a:rPr>
              <a:pPr fontAlgn="base">
                <a:spcAft>
                  <a:spcPct val="0"/>
                </a:spcAft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496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45F23DF-0A3D-4BA9-8D21-5BBDEB11353A}" type="slidenum">
              <a:rPr lang="en-US" altLang="zh-CN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964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400" b="0"/>
            </a:lvl1pPr>
          </a:lstStyle>
          <a:p>
            <a:pPr fontAlgn="base">
              <a:spcAft>
                <a:spcPct val="0"/>
              </a:spcAft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400" b="0"/>
            </a:lvl1pPr>
          </a:lstStyle>
          <a:p>
            <a:pPr fontAlgn="base">
              <a:spcAft>
                <a:spcPct val="0"/>
              </a:spcAft>
            </a:pPr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400" b="0"/>
            </a:lvl1pPr>
          </a:lstStyle>
          <a:p>
            <a:pPr fontAlgn="base">
              <a:spcAft>
                <a:spcPct val="0"/>
              </a:spcAft>
            </a:pPr>
            <a:fld id="{6865771C-C636-4764-B396-971A7BC9C172}" type="slidenum">
              <a:rPr lang="en-US" altLang="zh-CN">
                <a:solidFill>
                  <a:srgbClr val="000000"/>
                </a:solidFill>
              </a:rPr>
              <a:pPr fontAlgn="base">
                <a:spcAft>
                  <a:spcPct val="0"/>
                </a:spcAft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05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400" b="0"/>
            </a:lvl1pPr>
          </a:lstStyle>
          <a:p>
            <a:pPr fontAlgn="base">
              <a:spcAft>
                <a:spcPct val="0"/>
              </a:spcAft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400" b="0"/>
            </a:lvl1pPr>
          </a:lstStyle>
          <a:p>
            <a:pPr fontAlgn="base">
              <a:spcAft>
                <a:spcPct val="0"/>
              </a:spcAft>
            </a:pPr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400" b="0"/>
            </a:lvl1pPr>
          </a:lstStyle>
          <a:p>
            <a:pPr fontAlgn="base">
              <a:spcAft>
                <a:spcPct val="0"/>
              </a:spcAft>
            </a:pPr>
            <a:fld id="{6865771C-C636-4764-B396-971A7BC9C172}" type="slidenum">
              <a:rPr lang="en-US" altLang="zh-CN">
                <a:solidFill>
                  <a:srgbClr val="000000"/>
                </a:solidFill>
              </a:rPr>
              <a:pPr fontAlgn="base">
                <a:spcAft>
                  <a:spcPct val="0"/>
                </a:spcAft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478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0" r:id="rId1"/>
    <p:sldLayoutId id="2147483931" r:id="rId2"/>
    <p:sldLayoutId id="2147483932" r:id="rId3"/>
    <p:sldLayoutId id="2147483933" r:id="rId4"/>
    <p:sldLayoutId id="2147483934" r:id="rId5"/>
    <p:sldLayoutId id="2147483935" r:id="rId6"/>
    <p:sldLayoutId id="2147483936" r:id="rId7"/>
    <p:sldLayoutId id="2147483937" r:id="rId8"/>
    <p:sldLayoutId id="2147483938" r:id="rId9"/>
    <p:sldLayoutId id="2147483939" r:id="rId10"/>
    <p:sldLayoutId id="2147483940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400" b="0"/>
            </a:lvl1pPr>
          </a:lstStyle>
          <a:p>
            <a:pPr fontAlgn="base">
              <a:spcAft>
                <a:spcPct val="0"/>
              </a:spcAft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400" b="0"/>
            </a:lvl1pPr>
          </a:lstStyle>
          <a:p>
            <a:pPr fontAlgn="base">
              <a:spcAft>
                <a:spcPct val="0"/>
              </a:spcAft>
            </a:pPr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400" b="0"/>
            </a:lvl1pPr>
          </a:lstStyle>
          <a:p>
            <a:pPr fontAlgn="base">
              <a:spcAft>
                <a:spcPct val="0"/>
              </a:spcAft>
            </a:pPr>
            <a:fld id="{6865771C-C636-4764-B396-971A7BC9C172}" type="slidenum">
              <a:rPr lang="en-US" altLang="zh-CN">
                <a:solidFill>
                  <a:srgbClr val="000000"/>
                </a:solidFill>
              </a:rPr>
              <a:pPr fontAlgn="base">
                <a:spcAft>
                  <a:spcPct val="0"/>
                </a:spcAft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023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  <p:sldLayoutId id="2147483944" r:id="rId3"/>
    <p:sldLayoutId id="2147483945" r:id="rId4"/>
    <p:sldLayoutId id="2147483946" r:id="rId5"/>
    <p:sldLayoutId id="2147483947" r:id="rId6"/>
    <p:sldLayoutId id="2147483948" r:id="rId7"/>
    <p:sldLayoutId id="2147483949" r:id="rId8"/>
    <p:sldLayoutId id="2147483950" r:id="rId9"/>
    <p:sldLayoutId id="2147483951" r:id="rId10"/>
    <p:sldLayoutId id="2147483952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74638"/>
            <a:ext cx="777557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+mn-lt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b="1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+mn-lt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b="1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+mn-lt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fld id="{9CAB4951-B0D5-4914-8E9A-C34051FE0E6E}" type="slidenum">
              <a:rPr lang="zh-CN" altLang="en-US" b="1"/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t>‹#›</a:t>
            </a:fld>
            <a:endParaRPr lang="zh-CN" altLang="en-US" b="1"/>
          </a:p>
        </p:txBody>
      </p:sp>
    </p:spTree>
    <p:extLst>
      <p:ext uri="{BB962C8B-B14F-4D97-AF65-F5344CB8AC3E}">
        <p14:creationId xmlns:p14="http://schemas.microsoft.com/office/powerpoint/2010/main" val="347852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  <p:sldLayoutId id="2147483956" r:id="rId3"/>
    <p:sldLayoutId id="2147483957" r:id="rId4"/>
    <p:sldLayoutId id="2147483958" r:id="rId5"/>
    <p:sldLayoutId id="2147483959" r:id="rId6"/>
    <p:sldLayoutId id="2147483960" r:id="rId7"/>
    <p:sldLayoutId id="2147483961" r:id="rId8"/>
    <p:sldLayoutId id="2147483962" r:id="rId9"/>
    <p:sldLayoutId id="2147483963" r:id="rId10"/>
    <p:sldLayoutId id="214748396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400" b="0"/>
            </a:lvl1pPr>
          </a:lstStyle>
          <a:p>
            <a:pPr fontAlgn="base">
              <a:spcAft>
                <a:spcPct val="0"/>
              </a:spcAft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400" b="0"/>
            </a:lvl1pPr>
          </a:lstStyle>
          <a:p>
            <a:pPr fontAlgn="base">
              <a:spcAft>
                <a:spcPct val="0"/>
              </a:spcAft>
            </a:pPr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400" b="0"/>
            </a:lvl1pPr>
          </a:lstStyle>
          <a:p>
            <a:pPr fontAlgn="base">
              <a:spcAft>
                <a:spcPct val="0"/>
              </a:spcAft>
            </a:pPr>
            <a:fld id="{6865771C-C636-4764-B396-971A7BC9C172}" type="slidenum">
              <a:rPr lang="en-US" altLang="zh-CN">
                <a:solidFill>
                  <a:srgbClr val="000000"/>
                </a:solidFill>
              </a:rPr>
              <a:pPr fontAlgn="base">
                <a:spcAft>
                  <a:spcPct val="0"/>
                </a:spcAft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136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7CE1B7A-672B-44BC-8C76-A3F9881426A1}" type="slidenum">
              <a:rPr lang="en-US" altLang="zh-CN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961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7CE1B7A-672B-44BC-8C76-A3F9881426A1}" type="slidenum">
              <a:rPr lang="en-US" altLang="zh-CN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99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7CE1B7A-672B-44BC-8C76-A3F9881426A1}" type="slidenum">
              <a:rPr lang="en-US" altLang="zh-CN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380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400" b="0"/>
            </a:lvl1pPr>
          </a:lstStyle>
          <a:p>
            <a:pPr fontAlgn="base">
              <a:spcAft>
                <a:spcPct val="0"/>
              </a:spcAft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400" b="0"/>
            </a:lvl1pPr>
          </a:lstStyle>
          <a:p>
            <a:pPr fontAlgn="base">
              <a:spcAft>
                <a:spcPct val="0"/>
              </a:spcAft>
            </a:pPr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400" b="0"/>
            </a:lvl1pPr>
          </a:lstStyle>
          <a:p>
            <a:pPr fontAlgn="base">
              <a:spcAft>
                <a:spcPct val="0"/>
              </a:spcAft>
            </a:pPr>
            <a:fld id="{6865771C-C636-4764-B396-971A7BC9C172}" type="slidenum">
              <a:rPr lang="en-US" altLang="zh-CN">
                <a:solidFill>
                  <a:srgbClr val="000000"/>
                </a:solidFill>
              </a:rPr>
              <a:pPr fontAlgn="base">
                <a:spcAft>
                  <a:spcPct val="0"/>
                </a:spcAft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706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400" b="0"/>
            </a:lvl1pPr>
          </a:lstStyle>
          <a:p>
            <a:pPr fontAlgn="base">
              <a:spcAft>
                <a:spcPct val="0"/>
              </a:spcAft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400" b="0"/>
            </a:lvl1pPr>
          </a:lstStyle>
          <a:p>
            <a:pPr fontAlgn="base">
              <a:spcAft>
                <a:spcPct val="0"/>
              </a:spcAft>
            </a:pPr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400" b="0"/>
            </a:lvl1pPr>
          </a:lstStyle>
          <a:p>
            <a:pPr fontAlgn="base">
              <a:spcAft>
                <a:spcPct val="0"/>
              </a:spcAft>
            </a:pPr>
            <a:fld id="{6865771C-C636-4764-B396-971A7BC9C172}" type="slidenum">
              <a:rPr lang="en-US" altLang="zh-CN">
                <a:solidFill>
                  <a:srgbClr val="000000"/>
                </a:solidFill>
              </a:rPr>
              <a:pPr fontAlgn="base">
                <a:spcAft>
                  <a:spcPct val="0"/>
                </a:spcAft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609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400" b="0"/>
            </a:lvl1pPr>
          </a:lstStyle>
          <a:p>
            <a:pPr fontAlgn="base">
              <a:spcAft>
                <a:spcPct val="0"/>
              </a:spcAft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400" b="0"/>
            </a:lvl1pPr>
          </a:lstStyle>
          <a:p>
            <a:pPr fontAlgn="base">
              <a:spcAft>
                <a:spcPct val="0"/>
              </a:spcAft>
            </a:pPr>
            <a:r>
              <a:rPr lang="en-US" altLang="zh-CN">
                <a:solidFill>
                  <a:srgbClr val="000000"/>
                </a:solidFill>
              </a:rPr>
              <a:t>WXQ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400" b="0"/>
            </a:lvl1pPr>
          </a:lstStyle>
          <a:p>
            <a:pPr fontAlgn="base">
              <a:spcAft>
                <a:spcPct val="0"/>
              </a:spcAft>
            </a:pPr>
            <a:fld id="{6865771C-C636-4764-B396-971A7BC9C172}" type="slidenum">
              <a:rPr lang="en-US" altLang="zh-CN">
                <a:solidFill>
                  <a:srgbClr val="000000"/>
                </a:solidFill>
              </a:rPr>
              <a:pPr fontAlgn="base">
                <a:spcAft>
                  <a:spcPct val="0"/>
                </a:spcAft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288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slideLayout" Target="../slideLayouts/slideLayout9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4.wmf"/><Relationship Id="rId4" Type="http://schemas.openxmlformats.org/officeDocument/2006/relationships/oleObject" Target="../embeddings/oleObject4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0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12.xml"/><Relationship Id="rId1" Type="http://schemas.openxmlformats.org/officeDocument/2006/relationships/slideLayout" Target="../slideLayouts/slideLayout1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2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8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14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7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9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6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9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0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65.xml"/><Relationship Id="rId5" Type="http://schemas.openxmlformats.org/officeDocument/2006/relationships/image" Target="../media/image23.emf"/><Relationship Id="rId4" Type="http://schemas.openxmlformats.org/officeDocument/2006/relationships/image" Target="../media/image27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http://gbjc.bnup.com.cn/resource/pic/preview/08/2005/10/01/zs8bkbp146.jpg" TargetMode="Externa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4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3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audio" Target="../media/audio1.wav"/><Relationship Id="rId7" Type="http://schemas.openxmlformats.org/officeDocument/2006/relationships/image" Target="../media/image6.emf"/><Relationship Id="rId2" Type="http://schemas.openxmlformats.org/officeDocument/2006/relationships/slideLayout" Target="../slideLayouts/slideLayout25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5.e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5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63.xml"/><Relationship Id="rId4" Type="http://schemas.openxmlformats.org/officeDocument/2006/relationships/image" Target="../media/image13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533" name="Picture 53" descr="图片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76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8530" name="WordArt 50"/>
          <p:cNvSpPr>
            <a:spLocks noChangeArrowheads="1" noChangeShapeType="1" noTextEdit="1"/>
          </p:cNvSpPr>
          <p:nvPr/>
        </p:nvSpPr>
        <p:spPr bwMode="auto">
          <a:xfrm>
            <a:off x="1600200" y="1295400"/>
            <a:ext cx="6140152" cy="1752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宋体"/>
              </a:rPr>
              <a:t>27.2 </a:t>
            </a:r>
            <a:r>
              <a:rPr lang="zh-CN" alt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宋体"/>
              </a:rPr>
              <a:t>。</a:t>
            </a:r>
            <a:r>
              <a:rPr lang="en-US" altLang="zh-CN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宋体"/>
              </a:rPr>
              <a:t>3 </a:t>
            </a:r>
            <a:r>
              <a:rPr lang="zh-CN" alt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宋体"/>
              </a:rPr>
              <a:t>相似三角形应用举例</a:t>
            </a:r>
            <a:endParaRPr lang="zh-CN" alt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宋体"/>
            </a:endParaRPr>
          </a:p>
        </p:txBody>
      </p:sp>
      <p:sp>
        <p:nvSpPr>
          <p:cNvPr id="148531" name="Text Box 51"/>
          <p:cNvSpPr txBox="1">
            <a:spLocks noChangeArrowheads="1"/>
          </p:cNvSpPr>
          <p:nvPr/>
        </p:nvSpPr>
        <p:spPr bwMode="auto">
          <a:xfrm>
            <a:off x="1676400" y="4495800"/>
            <a:ext cx="55784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仿宋_GB2312" pitchFamily="49" charset="-122"/>
              </a:rPr>
              <a:t>福田河中学       九年级数学</a:t>
            </a:r>
          </a:p>
        </p:txBody>
      </p:sp>
      <p:sp>
        <p:nvSpPr>
          <p:cNvPr id="148535" name="Text Box 55"/>
          <p:cNvSpPr txBox="1">
            <a:spLocks noChangeArrowheads="1"/>
          </p:cNvSpPr>
          <p:nvPr/>
        </p:nvSpPr>
        <p:spPr bwMode="auto">
          <a:xfrm>
            <a:off x="3657600" y="5257800"/>
            <a:ext cx="156966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rgbClr val="99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华文中宋" pitchFamily="2" charset="-122"/>
              </a:rPr>
              <a:t>夏玉</a:t>
            </a:r>
            <a:r>
              <a:rPr lang="zh-CN" altLang="en-US" sz="3600" b="1">
                <a:solidFill>
                  <a:srgbClr val="99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华文中宋" pitchFamily="2" charset="-122"/>
              </a:rPr>
              <a:t>焰</a:t>
            </a:r>
            <a:endParaRPr lang="zh-CN" altLang="en-US" sz="3600" b="1" dirty="0">
              <a:solidFill>
                <a:srgbClr val="99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华文中宋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46494891"/>
      </p:ext>
    </p:extLst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8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8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85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8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485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48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48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530" grpId="0" animBg="1"/>
      <p:bldP spid="14853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228600" y="762000"/>
            <a:ext cx="8208963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kumimoji="1" lang="en-US" altLang="zh-CN" sz="3600" b="1">
                <a:solidFill>
                  <a:srgbClr val="000000"/>
                </a:solidFill>
                <a:latin typeface="Times New Roman" pitchFamily="18" charset="0"/>
              </a:rPr>
              <a:t>1</a:t>
            </a:r>
            <a:r>
              <a:rPr kumimoji="1" lang="zh-CN" altLang="en-US" sz="3600" b="1">
                <a:solidFill>
                  <a:srgbClr val="000000"/>
                </a:solidFill>
                <a:latin typeface="Times New Roman" pitchFamily="18" charset="0"/>
              </a:rPr>
              <a:t>、在同一时刻物体的高度与它的影长成正比例，在某一时刻，有人测得一高为</a:t>
            </a:r>
            <a:r>
              <a:rPr kumimoji="1" lang="en-US" altLang="zh-CN" sz="3600" b="1">
                <a:solidFill>
                  <a:srgbClr val="000000"/>
                </a:solidFill>
                <a:latin typeface="Times New Roman" pitchFamily="18" charset="0"/>
              </a:rPr>
              <a:t>1.8</a:t>
            </a:r>
            <a:r>
              <a:rPr kumimoji="1" lang="zh-CN" altLang="en-US" sz="3600" b="1">
                <a:solidFill>
                  <a:srgbClr val="000000"/>
                </a:solidFill>
                <a:latin typeface="Times New Roman" pitchFamily="18" charset="0"/>
              </a:rPr>
              <a:t>米的竹竿的影长为</a:t>
            </a:r>
            <a:r>
              <a:rPr kumimoji="1" lang="en-US" altLang="zh-CN" sz="3600" b="1">
                <a:solidFill>
                  <a:srgbClr val="000000"/>
                </a:solidFill>
                <a:latin typeface="Times New Roman" pitchFamily="18" charset="0"/>
              </a:rPr>
              <a:t>3</a:t>
            </a:r>
            <a:r>
              <a:rPr kumimoji="1" lang="zh-CN" altLang="en-US" sz="3600" b="1">
                <a:solidFill>
                  <a:srgbClr val="000000"/>
                </a:solidFill>
                <a:latin typeface="Times New Roman" pitchFamily="18" charset="0"/>
              </a:rPr>
              <a:t>米，某一高楼的影长为</a:t>
            </a:r>
            <a:r>
              <a:rPr kumimoji="1" lang="en-US" altLang="zh-CN" sz="3600" b="1">
                <a:solidFill>
                  <a:srgbClr val="000000"/>
                </a:solidFill>
                <a:latin typeface="Times New Roman" pitchFamily="18" charset="0"/>
              </a:rPr>
              <a:t>60</a:t>
            </a:r>
            <a:r>
              <a:rPr kumimoji="1" lang="zh-CN" altLang="en-US" sz="3600" b="1">
                <a:solidFill>
                  <a:srgbClr val="000000"/>
                </a:solidFill>
                <a:latin typeface="Times New Roman" pitchFamily="18" charset="0"/>
              </a:rPr>
              <a:t>米，那么高楼的高度是多少米？</a:t>
            </a:r>
          </a:p>
        </p:txBody>
      </p:sp>
      <p:pic>
        <p:nvPicPr>
          <p:cNvPr id="21507" name="Picture 3" descr="qz_1rejo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1450" y="0"/>
            <a:ext cx="1352550" cy="769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1508" name="Group 4"/>
          <p:cNvGrpSpPr>
            <a:grpSpLocks/>
          </p:cNvGrpSpPr>
          <p:nvPr/>
        </p:nvGrpSpPr>
        <p:grpSpPr bwMode="auto">
          <a:xfrm>
            <a:off x="3851275" y="5156200"/>
            <a:ext cx="1223963" cy="577850"/>
            <a:chOff x="975" y="3113"/>
            <a:chExt cx="771" cy="318"/>
          </a:xfrm>
        </p:grpSpPr>
        <p:sp>
          <p:nvSpPr>
            <p:cNvPr id="21509" name="Line 5"/>
            <p:cNvSpPr>
              <a:spLocks noChangeShapeType="1"/>
            </p:cNvSpPr>
            <p:nvPr/>
          </p:nvSpPr>
          <p:spPr bwMode="auto">
            <a:xfrm>
              <a:off x="975" y="3113"/>
              <a:ext cx="0" cy="31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21510" name="Line 6"/>
            <p:cNvSpPr>
              <a:spLocks noChangeShapeType="1"/>
            </p:cNvSpPr>
            <p:nvPr/>
          </p:nvSpPr>
          <p:spPr bwMode="auto">
            <a:xfrm>
              <a:off x="975" y="3431"/>
              <a:ext cx="77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21511" name="Line 7"/>
            <p:cNvSpPr>
              <a:spLocks noChangeShapeType="1"/>
            </p:cNvSpPr>
            <p:nvPr/>
          </p:nvSpPr>
          <p:spPr bwMode="auto">
            <a:xfrm>
              <a:off x="975" y="3113"/>
              <a:ext cx="771" cy="31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</p:grpSp>
      <p:grpSp>
        <p:nvGrpSpPr>
          <p:cNvPr id="21512" name="Group 8"/>
          <p:cNvGrpSpPr>
            <a:grpSpLocks/>
          </p:cNvGrpSpPr>
          <p:nvPr/>
        </p:nvGrpSpPr>
        <p:grpSpPr bwMode="auto">
          <a:xfrm>
            <a:off x="5029200" y="4038600"/>
            <a:ext cx="3406775" cy="1716088"/>
            <a:chOff x="2744" y="2206"/>
            <a:chExt cx="2540" cy="1315"/>
          </a:xfrm>
        </p:grpSpPr>
        <p:sp>
          <p:nvSpPr>
            <p:cNvPr id="21513" name="Rectangle 9"/>
            <p:cNvSpPr>
              <a:spLocks noChangeArrowheads="1"/>
            </p:cNvSpPr>
            <p:nvPr/>
          </p:nvSpPr>
          <p:spPr bwMode="auto">
            <a:xfrm>
              <a:off x="2744" y="2206"/>
              <a:ext cx="91" cy="1315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21514" name="Line 10"/>
            <p:cNvSpPr>
              <a:spLocks noChangeShapeType="1"/>
            </p:cNvSpPr>
            <p:nvPr/>
          </p:nvSpPr>
          <p:spPr bwMode="auto">
            <a:xfrm>
              <a:off x="2835" y="3521"/>
              <a:ext cx="2449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21515" name="Line 11"/>
            <p:cNvSpPr>
              <a:spLocks noChangeShapeType="1"/>
            </p:cNvSpPr>
            <p:nvPr/>
          </p:nvSpPr>
          <p:spPr bwMode="auto">
            <a:xfrm>
              <a:off x="2835" y="2206"/>
              <a:ext cx="2449" cy="131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</p:grp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1143000" y="3124200"/>
            <a:ext cx="70723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3600" b="1">
                <a:solidFill>
                  <a:srgbClr val="FF3300"/>
                </a:solidFill>
                <a:latin typeface="Times New Roman" pitchFamily="18" charset="0"/>
              </a:rPr>
              <a:t>解</a:t>
            </a:r>
            <a:r>
              <a:rPr lang="en-US" altLang="zh-CN" sz="3600" b="1">
                <a:solidFill>
                  <a:srgbClr val="FF3300"/>
                </a:solidFill>
                <a:latin typeface="Times New Roman" pitchFamily="18" charset="0"/>
              </a:rPr>
              <a:t>:</a:t>
            </a:r>
            <a:r>
              <a:rPr lang="zh-CN" altLang="en-US" sz="3600" b="1">
                <a:solidFill>
                  <a:srgbClr val="FF3300"/>
                </a:solidFill>
                <a:latin typeface="Times New Roman" pitchFamily="18" charset="0"/>
              </a:rPr>
              <a:t>设高楼的高度为</a:t>
            </a:r>
            <a:r>
              <a:rPr lang="en-US" altLang="zh-CN" sz="3600" b="1">
                <a:solidFill>
                  <a:srgbClr val="FF3300"/>
                </a:solidFill>
                <a:latin typeface="Times New Roman" pitchFamily="18" charset="0"/>
              </a:rPr>
              <a:t>X</a:t>
            </a:r>
            <a:r>
              <a:rPr lang="zh-CN" altLang="en-US" sz="3600" b="1">
                <a:solidFill>
                  <a:srgbClr val="FF3300"/>
                </a:solidFill>
                <a:latin typeface="Times New Roman" pitchFamily="18" charset="0"/>
              </a:rPr>
              <a:t>米，则</a:t>
            </a:r>
          </a:p>
        </p:txBody>
      </p:sp>
      <p:graphicFrame>
        <p:nvGraphicFramePr>
          <p:cNvPr id="21517" name="Object 13"/>
          <p:cNvGraphicFramePr>
            <a:graphicFrameLocks noChangeAspect="1"/>
          </p:cNvGraphicFramePr>
          <p:nvPr/>
        </p:nvGraphicFramePr>
        <p:xfrm>
          <a:off x="1476375" y="3789363"/>
          <a:ext cx="1903413" cy="2592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Equation" r:id="rId4" imgW="736560" imgH="1002960" progId="Equation.DSMT4">
                  <p:embed/>
                </p:oleObj>
              </mc:Choice>
              <mc:Fallback>
                <p:oleObj name="Equation" r:id="rId4" imgW="736560" imgH="10029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375" y="3789363"/>
                        <a:ext cx="1903413" cy="2592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8" name="Text Box 14"/>
          <p:cNvSpPr txBox="1">
            <a:spLocks noChangeArrowheads="1"/>
          </p:cNvSpPr>
          <p:nvPr/>
        </p:nvSpPr>
        <p:spPr bwMode="auto">
          <a:xfrm>
            <a:off x="4267200" y="5867400"/>
            <a:ext cx="30241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</a:rPr>
              <a:t>答</a:t>
            </a:r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</a:rPr>
              <a:t>:</a:t>
            </a: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</a:rPr>
              <a:t>楼高</a:t>
            </a:r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</a:rPr>
              <a:t>36</a:t>
            </a: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</a:rPr>
              <a:t>米</a:t>
            </a:r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21519" name="Text Box 15"/>
          <p:cNvSpPr txBox="1">
            <a:spLocks noChangeArrowheads="1"/>
          </p:cNvSpPr>
          <p:nvPr/>
        </p:nvSpPr>
        <p:spPr bwMode="auto">
          <a:xfrm>
            <a:off x="468313" y="260350"/>
            <a:ext cx="18716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21520" name="WordArt 16"/>
          <p:cNvSpPr>
            <a:spLocks noChangeArrowheads="1" noChangeShapeType="1" noTextEdit="1"/>
          </p:cNvSpPr>
          <p:nvPr/>
        </p:nvSpPr>
        <p:spPr bwMode="auto">
          <a:xfrm>
            <a:off x="539750" y="0"/>
            <a:ext cx="1800225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zh-CN" altLang="en-US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4B9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华文新魏"/>
                <a:ea typeface="华文新魏"/>
              </a:rPr>
              <a:t>体验：</a:t>
            </a:r>
          </a:p>
        </p:txBody>
      </p:sp>
    </p:spTree>
    <p:extLst>
      <p:ext uri="{BB962C8B-B14F-4D97-AF65-F5344CB8AC3E}">
        <p14:creationId xmlns:p14="http://schemas.microsoft.com/office/powerpoint/2010/main" val="322225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6" grpId="0" autoUpdateAnimBg="0"/>
      <p:bldP spid="21518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838200" y="838200"/>
            <a:ext cx="7239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0" y="26574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7423" name="Text Box 15"/>
          <p:cNvSpPr txBox="1">
            <a:spLocks noChangeArrowheads="1"/>
          </p:cNvSpPr>
          <p:nvPr/>
        </p:nvSpPr>
        <p:spPr bwMode="auto">
          <a:xfrm>
            <a:off x="0" y="1752600"/>
            <a:ext cx="8763000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200">
                <a:solidFill>
                  <a:srgbClr val="000000"/>
                </a:solidFill>
              </a:rPr>
              <a:t>       </a:t>
            </a:r>
            <a:r>
              <a:rPr lang="zh-CN" altLang="en-US" sz="32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一根</a:t>
            </a:r>
            <a:r>
              <a:rPr lang="en-US" altLang="zh-CN" sz="32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1.5</a:t>
            </a:r>
            <a:r>
              <a:rPr lang="zh-CN" altLang="en-US" sz="32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米长的标杆直立在水平地面上</a:t>
            </a:r>
            <a:r>
              <a:rPr lang="en-US" altLang="zh-CN" sz="32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32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它在阳光下的影长为</a:t>
            </a:r>
            <a:r>
              <a:rPr lang="en-US" altLang="zh-CN" sz="32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2.1</a:t>
            </a:r>
            <a:r>
              <a:rPr lang="zh-CN" altLang="en-US" sz="32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米；此时一棵水杉树的影长为</a:t>
            </a:r>
            <a:r>
              <a:rPr lang="en-US" altLang="zh-CN" sz="32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10.5</a:t>
            </a:r>
            <a:r>
              <a:rPr lang="zh-CN" altLang="en-US" sz="32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米</a:t>
            </a:r>
            <a:r>
              <a:rPr lang="en-US" altLang="zh-CN" sz="32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32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这棵水杉树高为 </a:t>
            </a:r>
            <a:r>
              <a:rPr lang="en-US" altLang="zh-CN" sz="32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(    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A.7.5</a:t>
            </a:r>
            <a:r>
              <a:rPr lang="zh-CN" altLang="en-US" sz="32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米    </a:t>
            </a:r>
            <a:r>
              <a:rPr lang="en-US" altLang="zh-CN" sz="32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B.8</a:t>
            </a:r>
            <a:r>
              <a:rPr lang="zh-CN" altLang="en-US" sz="32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米    </a:t>
            </a:r>
            <a:r>
              <a:rPr lang="en-US" altLang="zh-CN" sz="32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C.14.7</a:t>
            </a:r>
            <a:r>
              <a:rPr lang="zh-CN" altLang="en-US" sz="32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米    </a:t>
            </a:r>
            <a:r>
              <a:rPr lang="en-US" altLang="zh-CN" sz="32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D.15.75</a:t>
            </a:r>
            <a:r>
              <a:rPr lang="zh-CN" altLang="en-US" sz="32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米</a:t>
            </a:r>
          </a:p>
        </p:txBody>
      </p:sp>
      <p:pic>
        <p:nvPicPr>
          <p:cNvPr id="17425" name="Picture 17" descr="图片0000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2400"/>
            <a:ext cx="7219950" cy="1385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592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013" name="Group 29"/>
          <p:cNvGrpSpPr>
            <a:grpSpLocks/>
          </p:cNvGrpSpPr>
          <p:nvPr/>
        </p:nvGrpSpPr>
        <p:grpSpPr bwMode="auto">
          <a:xfrm>
            <a:off x="2916238" y="3862388"/>
            <a:ext cx="3352800" cy="2590800"/>
            <a:chOff x="2304" y="2688"/>
            <a:chExt cx="2112" cy="1632"/>
          </a:xfrm>
        </p:grpSpPr>
        <p:sp>
          <p:nvSpPr>
            <p:cNvPr id="42014" name="Text Box 30"/>
            <p:cNvSpPr txBox="1">
              <a:spLocks noChangeArrowheads="1"/>
            </p:cNvSpPr>
            <p:nvPr/>
          </p:nvSpPr>
          <p:spPr bwMode="auto">
            <a:xfrm>
              <a:off x="2544" y="4032"/>
              <a:ext cx="24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571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zh-CN" sz="2400" b="1">
                  <a:solidFill>
                    <a:srgbClr val="000000"/>
                  </a:solidFill>
                </a:rPr>
                <a:t>S</a:t>
              </a:r>
            </a:p>
          </p:txBody>
        </p:sp>
        <p:sp>
          <p:nvSpPr>
            <p:cNvPr id="42015" name="Text Box 31"/>
            <p:cNvSpPr txBox="1">
              <a:spLocks noChangeArrowheads="1"/>
            </p:cNvSpPr>
            <p:nvPr/>
          </p:nvSpPr>
          <p:spPr bwMode="auto">
            <a:xfrm>
              <a:off x="3264" y="4032"/>
              <a:ext cx="24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571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zh-CN" sz="2400" b="1">
                  <a:solidFill>
                    <a:srgbClr val="000000"/>
                  </a:solidFill>
                </a:rPr>
                <a:t>T</a:t>
              </a:r>
            </a:p>
          </p:txBody>
        </p:sp>
        <p:grpSp>
          <p:nvGrpSpPr>
            <p:cNvPr id="42016" name="Group 32"/>
            <p:cNvGrpSpPr>
              <a:grpSpLocks/>
            </p:cNvGrpSpPr>
            <p:nvPr/>
          </p:nvGrpSpPr>
          <p:grpSpPr bwMode="auto">
            <a:xfrm>
              <a:off x="2304" y="2688"/>
              <a:ext cx="2112" cy="1440"/>
              <a:chOff x="2304" y="2688"/>
              <a:chExt cx="2112" cy="1440"/>
            </a:xfrm>
          </p:grpSpPr>
          <p:sp>
            <p:nvSpPr>
              <p:cNvPr id="42017" name="Rectangle 33"/>
              <p:cNvSpPr>
                <a:spLocks noChangeArrowheads="1"/>
              </p:cNvSpPr>
              <p:nvPr/>
            </p:nvSpPr>
            <p:spPr bwMode="auto">
              <a:xfrm>
                <a:off x="2352" y="2928"/>
                <a:ext cx="2064" cy="672"/>
              </a:xfrm>
              <a:prstGeom prst="rect">
                <a:avLst/>
              </a:prstGeom>
              <a:solidFill>
                <a:schemeClr val="accent1"/>
              </a:solidFill>
              <a:ln w="571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endParaRPr lang="zh-CN" alt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42018" name="Line 34"/>
              <p:cNvSpPr>
                <a:spLocks noChangeShapeType="1"/>
              </p:cNvSpPr>
              <p:nvPr/>
            </p:nvSpPr>
            <p:spPr bwMode="auto">
              <a:xfrm>
                <a:off x="2688" y="2928"/>
                <a:ext cx="0" cy="1104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endParaRPr lang="zh-CN" alt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42019" name="Line 35"/>
              <p:cNvSpPr>
                <a:spLocks noChangeShapeType="1"/>
              </p:cNvSpPr>
              <p:nvPr/>
            </p:nvSpPr>
            <p:spPr bwMode="auto">
              <a:xfrm>
                <a:off x="2688" y="2928"/>
                <a:ext cx="720" cy="1104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endParaRPr lang="zh-CN" alt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42020" name="Line 36"/>
              <p:cNvSpPr>
                <a:spLocks noChangeShapeType="1"/>
              </p:cNvSpPr>
              <p:nvPr/>
            </p:nvSpPr>
            <p:spPr bwMode="auto">
              <a:xfrm>
                <a:off x="2496" y="3648"/>
                <a:ext cx="96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endParaRPr lang="zh-CN" alt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42021" name="Line 37"/>
              <p:cNvSpPr>
                <a:spLocks noChangeShapeType="1"/>
              </p:cNvSpPr>
              <p:nvPr/>
            </p:nvSpPr>
            <p:spPr bwMode="auto">
              <a:xfrm>
                <a:off x="2304" y="4032"/>
                <a:ext cx="144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endParaRPr lang="zh-CN" alt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42022" name="Text Box 38"/>
              <p:cNvSpPr txBox="1">
                <a:spLocks noChangeArrowheads="1"/>
              </p:cNvSpPr>
              <p:nvPr/>
            </p:nvSpPr>
            <p:spPr bwMode="auto">
              <a:xfrm>
                <a:off x="2592" y="2688"/>
                <a:ext cx="288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5715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altLang="zh-CN" sz="2400" b="1">
                    <a:solidFill>
                      <a:srgbClr val="000000"/>
                    </a:solidFill>
                  </a:rPr>
                  <a:t>P</a:t>
                </a:r>
              </a:p>
            </p:txBody>
          </p:sp>
          <p:sp>
            <p:nvSpPr>
              <p:cNvPr id="42023" name="Text Box 39"/>
              <p:cNvSpPr txBox="1">
                <a:spLocks noChangeArrowheads="1"/>
              </p:cNvSpPr>
              <p:nvPr/>
            </p:nvSpPr>
            <p:spPr bwMode="auto">
              <a:xfrm>
                <a:off x="2448" y="3600"/>
                <a:ext cx="240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5715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altLang="zh-CN" sz="2400" b="1">
                    <a:solidFill>
                      <a:srgbClr val="000000"/>
                    </a:solidFill>
                  </a:rPr>
                  <a:t>Q</a:t>
                </a:r>
              </a:p>
            </p:txBody>
          </p:sp>
          <p:sp>
            <p:nvSpPr>
              <p:cNvPr id="42024" name="Text Box 40"/>
              <p:cNvSpPr txBox="1">
                <a:spLocks noChangeArrowheads="1"/>
              </p:cNvSpPr>
              <p:nvPr/>
            </p:nvSpPr>
            <p:spPr bwMode="auto">
              <a:xfrm>
                <a:off x="2976" y="3600"/>
                <a:ext cx="288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5715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altLang="zh-CN" sz="2400" b="1">
                    <a:solidFill>
                      <a:srgbClr val="000000"/>
                    </a:solidFill>
                  </a:rPr>
                  <a:t>R</a:t>
                </a:r>
              </a:p>
            </p:txBody>
          </p:sp>
          <p:sp>
            <p:nvSpPr>
              <p:cNvPr id="42025" name="Text Box 41"/>
              <p:cNvSpPr txBox="1">
                <a:spLocks noChangeArrowheads="1"/>
              </p:cNvSpPr>
              <p:nvPr/>
            </p:nvSpPr>
            <p:spPr bwMode="auto">
              <a:xfrm>
                <a:off x="3408" y="3552"/>
                <a:ext cx="288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5715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altLang="zh-CN" sz="2400" b="1">
                    <a:solidFill>
                      <a:srgbClr val="000000"/>
                    </a:solidFill>
                  </a:rPr>
                  <a:t>b</a:t>
                </a:r>
              </a:p>
            </p:txBody>
          </p:sp>
          <p:sp>
            <p:nvSpPr>
              <p:cNvPr id="42026" name="Text Box 42"/>
              <p:cNvSpPr txBox="1">
                <a:spLocks noChangeArrowheads="1"/>
              </p:cNvSpPr>
              <p:nvPr/>
            </p:nvSpPr>
            <p:spPr bwMode="auto">
              <a:xfrm>
                <a:off x="3744" y="3840"/>
                <a:ext cx="240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5715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altLang="zh-CN" sz="2400" b="1">
                    <a:solidFill>
                      <a:srgbClr val="000000"/>
                    </a:solidFill>
                  </a:rPr>
                  <a:t>a</a:t>
                </a:r>
              </a:p>
            </p:txBody>
          </p:sp>
        </p:grpSp>
      </p:grpSp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466725" y="141288"/>
            <a:ext cx="7993063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 smtClean="0">
                <a:solidFill>
                  <a:srgbClr val="000000"/>
                </a:solidFill>
              </a:rPr>
              <a:t>例</a:t>
            </a:r>
            <a:r>
              <a:rPr lang="en-US" altLang="zh-CN" sz="3200" b="1" dirty="0" smtClean="0">
                <a:solidFill>
                  <a:srgbClr val="000000"/>
                </a:solidFill>
              </a:rPr>
              <a:t>5 </a:t>
            </a:r>
            <a:r>
              <a:rPr lang="zh-CN" altLang="en-US" sz="3200" b="1" dirty="0">
                <a:solidFill>
                  <a:srgbClr val="000000"/>
                </a:solidFill>
              </a:rPr>
              <a:t>为了估算河的宽度</a:t>
            </a:r>
            <a:r>
              <a:rPr lang="en-US" altLang="zh-CN" sz="3200" b="1" dirty="0">
                <a:solidFill>
                  <a:srgbClr val="000000"/>
                </a:solidFill>
              </a:rPr>
              <a:t>,</a:t>
            </a:r>
            <a:r>
              <a:rPr lang="zh-CN" altLang="en-US" sz="3200" b="1" dirty="0">
                <a:solidFill>
                  <a:srgbClr val="000000"/>
                </a:solidFill>
              </a:rPr>
              <a:t>我们可以在河对岸选定一个目标点</a:t>
            </a:r>
            <a:r>
              <a:rPr lang="en-US" altLang="zh-CN" sz="3200" b="1" dirty="0">
                <a:solidFill>
                  <a:srgbClr val="000000"/>
                </a:solidFill>
              </a:rPr>
              <a:t>P,</a:t>
            </a:r>
            <a:r>
              <a:rPr lang="zh-CN" altLang="en-US" sz="3200" b="1" dirty="0">
                <a:solidFill>
                  <a:srgbClr val="000000"/>
                </a:solidFill>
              </a:rPr>
              <a:t>在近岸取点</a:t>
            </a:r>
            <a:r>
              <a:rPr lang="en-US" altLang="zh-CN" sz="3200" b="1" dirty="0">
                <a:solidFill>
                  <a:srgbClr val="000000"/>
                </a:solidFill>
              </a:rPr>
              <a:t>Q</a:t>
            </a:r>
            <a:r>
              <a:rPr lang="zh-CN" altLang="en-US" sz="3200" b="1" dirty="0">
                <a:solidFill>
                  <a:srgbClr val="000000"/>
                </a:solidFill>
              </a:rPr>
              <a:t>和</a:t>
            </a:r>
            <a:r>
              <a:rPr lang="en-US" altLang="zh-CN" sz="3200" b="1" dirty="0">
                <a:solidFill>
                  <a:srgbClr val="000000"/>
                </a:solidFill>
              </a:rPr>
              <a:t>S,</a:t>
            </a:r>
            <a:r>
              <a:rPr lang="zh-CN" altLang="en-US" sz="3200" b="1" dirty="0">
                <a:solidFill>
                  <a:srgbClr val="000000"/>
                </a:solidFill>
              </a:rPr>
              <a:t>使点</a:t>
            </a:r>
            <a:r>
              <a:rPr lang="en-US" altLang="zh-CN" sz="3200" b="1" dirty="0">
                <a:solidFill>
                  <a:srgbClr val="000000"/>
                </a:solidFill>
              </a:rPr>
              <a:t>P</a:t>
            </a:r>
            <a:r>
              <a:rPr lang="zh-CN" altLang="en-US" sz="3200" b="1" dirty="0">
                <a:solidFill>
                  <a:srgbClr val="000000"/>
                </a:solidFill>
              </a:rPr>
              <a:t>、</a:t>
            </a:r>
            <a:r>
              <a:rPr lang="en-US" altLang="zh-CN" sz="3200" b="1" dirty="0">
                <a:solidFill>
                  <a:srgbClr val="000000"/>
                </a:solidFill>
              </a:rPr>
              <a:t>Q</a:t>
            </a:r>
            <a:r>
              <a:rPr lang="zh-CN" altLang="en-US" sz="3200" b="1" dirty="0">
                <a:solidFill>
                  <a:srgbClr val="000000"/>
                </a:solidFill>
              </a:rPr>
              <a:t>、</a:t>
            </a:r>
            <a:r>
              <a:rPr lang="en-US" altLang="zh-CN" sz="3200" b="1" dirty="0">
                <a:solidFill>
                  <a:srgbClr val="000000"/>
                </a:solidFill>
              </a:rPr>
              <a:t>S</a:t>
            </a:r>
            <a:r>
              <a:rPr lang="zh-CN" altLang="en-US" sz="3200" b="1" dirty="0">
                <a:solidFill>
                  <a:srgbClr val="000000"/>
                </a:solidFill>
              </a:rPr>
              <a:t>共线且直线</a:t>
            </a:r>
            <a:r>
              <a:rPr lang="en-US" altLang="zh-CN" sz="3200" b="1" dirty="0">
                <a:solidFill>
                  <a:srgbClr val="000000"/>
                </a:solidFill>
              </a:rPr>
              <a:t>PS</a:t>
            </a:r>
            <a:r>
              <a:rPr lang="zh-CN" altLang="en-US" sz="3200" b="1" dirty="0">
                <a:solidFill>
                  <a:srgbClr val="000000"/>
                </a:solidFill>
              </a:rPr>
              <a:t>与河垂直，接着在过点</a:t>
            </a:r>
            <a:r>
              <a:rPr lang="en-US" altLang="zh-CN" sz="3200" b="1" dirty="0">
                <a:solidFill>
                  <a:srgbClr val="000000"/>
                </a:solidFill>
              </a:rPr>
              <a:t>S</a:t>
            </a:r>
            <a:r>
              <a:rPr lang="zh-CN" altLang="en-US" sz="3200" b="1" dirty="0">
                <a:solidFill>
                  <a:srgbClr val="000000"/>
                </a:solidFill>
              </a:rPr>
              <a:t>且与</a:t>
            </a:r>
            <a:r>
              <a:rPr lang="en-US" altLang="zh-CN" sz="3200" b="1" dirty="0">
                <a:solidFill>
                  <a:srgbClr val="000000"/>
                </a:solidFill>
              </a:rPr>
              <a:t>PS</a:t>
            </a:r>
            <a:r>
              <a:rPr lang="zh-CN" altLang="en-US" sz="3200" b="1" dirty="0">
                <a:solidFill>
                  <a:srgbClr val="000000"/>
                </a:solidFill>
              </a:rPr>
              <a:t>垂直的直线</a:t>
            </a:r>
            <a:r>
              <a:rPr lang="en-US" altLang="zh-CN" sz="3200" b="1" dirty="0">
                <a:solidFill>
                  <a:srgbClr val="000000"/>
                </a:solidFill>
              </a:rPr>
              <a:t>a</a:t>
            </a:r>
            <a:r>
              <a:rPr lang="zh-CN" altLang="en-US" sz="3200" b="1" dirty="0">
                <a:solidFill>
                  <a:srgbClr val="000000"/>
                </a:solidFill>
              </a:rPr>
              <a:t>上选择适当的点</a:t>
            </a:r>
            <a:r>
              <a:rPr lang="en-US" altLang="zh-CN" sz="3200" b="1" dirty="0">
                <a:solidFill>
                  <a:srgbClr val="000000"/>
                </a:solidFill>
              </a:rPr>
              <a:t>T,</a:t>
            </a:r>
            <a:r>
              <a:rPr lang="zh-CN" altLang="en-US" sz="3200" b="1" dirty="0">
                <a:solidFill>
                  <a:srgbClr val="000000"/>
                </a:solidFill>
              </a:rPr>
              <a:t>确定</a:t>
            </a:r>
            <a:r>
              <a:rPr lang="en-US" altLang="zh-CN" sz="3200" b="1" dirty="0">
                <a:solidFill>
                  <a:srgbClr val="000000"/>
                </a:solidFill>
              </a:rPr>
              <a:t>PT</a:t>
            </a:r>
            <a:r>
              <a:rPr lang="zh-CN" altLang="en-US" sz="3200" b="1" dirty="0">
                <a:solidFill>
                  <a:srgbClr val="000000"/>
                </a:solidFill>
              </a:rPr>
              <a:t>与过点</a:t>
            </a:r>
            <a:r>
              <a:rPr lang="en-US" altLang="zh-CN" sz="3200" b="1" dirty="0">
                <a:solidFill>
                  <a:srgbClr val="000000"/>
                </a:solidFill>
              </a:rPr>
              <a:t>Q</a:t>
            </a:r>
            <a:r>
              <a:rPr lang="zh-CN" altLang="en-US" sz="3200" b="1" dirty="0">
                <a:solidFill>
                  <a:srgbClr val="000000"/>
                </a:solidFill>
              </a:rPr>
              <a:t>且垂直</a:t>
            </a:r>
            <a:r>
              <a:rPr lang="en-US" altLang="zh-CN" sz="3200" b="1" dirty="0">
                <a:solidFill>
                  <a:srgbClr val="000000"/>
                </a:solidFill>
              </a:rPr>
              <a:t>PS</a:t>
            </a:r>
            <a:r>
              <a:rPr lang="zh-CN" altLang="en-US" sz="3200" b="1" dirty="0">
                <a:solidFill>
                  <a:srgbClr val="000000"/>
                </a:solidFill>
              </a:rPr>
              <a:t>的直线</a:t>
            </a:r>
            <a:r>
              <a:rPr lang="en-US" altLang="zh-CN" sz="3200" b="1" dirty="0">
                <a:solidFill>
                  <a:srgbClr val="000000"/>
                </a:solidFill>
              </a:rPr>
              <a:t>b</a:t>
            </a:r>
            <a:r>
              <a:rPr lang="zh-CN" altLang="en-US" sz="3200" b="1" dirty="0">
                <a:solidFill>
                  <a:srgbClr val="000000"/>
                </a:solidFill>
              </a:rPr>
              <a:t>的交点</a:t>
            </a:r>
            <a:r>
              <a:rPr lang="en-US" altLang="zh-CN" sz="3200" b="1" dirty="0">
                <a:solidFill>
                  <a:srgbClr val="000000"/>
                </a:solidFill>
              </a:rPr>
              <a:t>R.</a:t>
            </a:r>
            <a:r>
              <a:rPr lang="zh-CN" altLang="en-US" sz="3200" b="1" dirty="0">
                <a:solidFill>
                  <a:srgbClr val="000000"/>
                </a:solidFill>
              </a:rPr>
              <a:t>如果测得</a:t>
            </a:r>
            <a:r>
              <a:rPr lang="en-US" altLang="zh-CN" sz="3200" b="1" dirty="0">
                <a:solidFill>
                  <a:srgbClr val="000000"/>
                </a:solidFill>
              </a:rPr>
              <a:t>QS=45m,ST=90m,QR=60m,</a:t>
            </a:r>
            <a:br>
              <a:rPr lang="en-US" altLang="zh-CN" sz="3200" b="1" dirty="0">
                <a:solidFill>
                  <a:srgbClr val="000000"/>
                </a:solidFill>
              </a:rPr>
            </a:br>
            <a:r>
              <a:rPr lang="zh-CN" altLang="en-US" sz="3200" b="1" dirty="0">
                <a:solidFill>
                  <a:srgbClr val="000000"/>
                </a:solidFill>
              </a:rPr>
              <a:t>求河的宽度</a:t>
            </a:r>
            <a:r>
              <a:rPr lang="en-US" altLang="zh-CN" sz="3200" b="1" dirty="0">
                <a:solidFill>
                  <a:srgbClr val="000000"/>
                </a:solidFill>
              </a:rPr>
              <a:t>PQ. </a:t>
            </a:r>
            <a:r>
              <a:rPr lang="en-US" altLang="zh-CN" sz="3200" b="1" dirty="0">
                <a:solidFill>
                  <a:srgbClr val="000000"/>
                </a:solidFill>
                <a:latin typeface="宋体" pitchFamily="2" charset="-122"/>
              </a:rPr>
              <a:t> </a:t>
            </a:r>
          </a:p>
        </p:txBody>
      </p:sp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5461000" y="4437063"/>
            <a:ext cx="533400" cy="46672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kumimoji="1" lang="zh-CN" altLang="zh-CN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5319713" y="5229225"/>
            <a:ext cx="457200" cy="46672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kumimoji="1" lang="zh-CN" altLang="zh-CN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42012" name="Picture 28" descr="039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716338"/>
            <a:ext cx="8208962" cy="2789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330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420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 autoUpdateAnimBg="0"/>
      <p:bldP spid="41990" grpId="0" animBg="1" autoUpdateAnimBg="0"/>
      <p:bldP spid="41991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ChangeArrowheads="1"/>
          </p:cNvSpPr>
          <p:nvPr/>
        </p:nvSpPr>
        <p:spPr bwMode="auto">
          <a:xfrm>
            <a:off x="2209800" y="3200400"/>
            <a:ext cx="27432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∠P=∠P     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667000"/>
            <a:ext cx="5867400" cy="533400"/>
          </a:xfrm>
        </p:spPr>
        <p:txBody>
          <a:bodyPr/>
          <a:lstStyle/>
          <a:p>
            <a:pPr>
              <a:buFontTx/>
              <a:buNone/>
            </a:pPr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分析：∵∠</a:t>
            </a: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PQR=∠PST= 90°                                                                                                                                   </a:t>
            </a:r>
          </a:p>
        </p:txBody>
      </p:sp>
      <p:sp>
        <p:nvSpPr>
          <p:cNvPr id="92164" name="Rectangle 4"/>
          <p:cNvSpPr>
            <a:spLocks noChangeArrowheads="1"/>
          </p:cNvSpPr>
          <p:nvPr/>
        </p:nvSpPr>
        <p:spPr bwMode="auto">
          <a:xfrm>
            <a:off x="76200" y="228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800" b="1">
              <a:solidFill>
                <a:srgbClr val="000000"/>
              </a:solidFill>
              <a:latin typeface="Times New Roman" pitchFamily="18" charset="0"/>
              <a:ea typeface="仿宋_GB2312" pitchFamily="1" charset="-122"/>
            </a:endParaRPr>
          </a:p>
        </p:txBody>
      </p:sp>
      <p:sp>
        <p:nvSpPr>
          <p:cNvPr id="92165" name="Rectangle 5"/>
          <p:cNvSpPr>
            <a:spLocks noChangeArrowheads="1"/>
          </p:cNvSpPr>
          <p:nvPr/>
        </p:nvSpPr>
        <p:spPr bwMode="auto">
          <a:xfrm>
            <a:off x="76200" y="228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800" b="1">
              <a:solidFill>
                <a:srgbClr val="000000"/>
              </a:solidFill>
              <a:latin typeface="Times New Roman" pitchFamily="18" charset="0"/>
              <a:ea typeface="仿宋_GB2312" pitchFamily="1" charset="-122"/>
            </a:endParaRPr>
          </a:p>
        </p:txBody>
      </p:sp>
      <p:sp>
        <p:nvSpPr>
          <p:cNvPr id="92166" name="Rectangle 6"/>
          <p:cNvSpPr>
            <a:spLocks noChangeArrowheads="1"/>
          </p:cNvSpPr>
          <p:nvPr/>
        </p:nvSpPr>
        <p:spPr bwMode="auto">
          <a:xfrm>
            <a:off x="76200" y="228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800" b="1">
              <a:solidFill>
                <a:srgbClr val="000000"/>
              </a:solidFill>
              <a:latin typeface="Times New Roman" pitchFamily="18" charset="0"/>
              <a:ea typeface="仿宋_GB2312" pitchFamily="1" charset="-122"/>
            </a:endParaRPr>
          </a:p>
        </p:txBody>
      </p:sp>
      <p:graphicFrame>
        <p:nvGraphicFramePr>
          <p:cNvPr id="92167" name="Object 7"/>
          <p:cNvGraphicFramePr>
            <a:graphicFrameLocks noChangeAspect="1"/>
          </p:cNvGraphicFramePr>
          <p:nvPr/>
        </p:nvGraphicFramePr>
        <p:xfrm>
          <a:off x="5410200" y="4343400"/>
          <a:ext cx="1905000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r:id="rId3" imgW="889000" imgH="419100" progId="Equation.DSMT4">
                  <p:embed/>
                </p:oleObj>
              </mc:Choice>
              <mc:Fallback>
                <p:oleObj r:id="rId3" imgW="889000" imgH="4191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4343400"/>
                        <a:ext cx="1905000" cy="901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169" name="Text Box 9"/>
          <p:cNvSpPr txBox="1">
            <a:spLocks noChangeArrowheads="1"/>
          </p:cNvSpPr>
          <p:nvPr/>
        </p:nvSpPr>
        <p:spPr bwMode="auto">
          <a:xfrm>
            <a:off x="5715000" y="23622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000000"/>
                </a:solidFill>
                <a:latin typeface="Times New Roman" pitchFamily="18" charset="0"/>
                <a:ea typeface="黑体" pitchFamily="49" charset="-122"/>
              </a:rPr>
              <a:t>S</a:t>
            </a:r>
          </a:p>
        </p:txBody>
      </p:sp>
      <p:sp>
        <p:nvSpPr>
          <p:cNvPr id="92170" name="Text Box 10"/>
          <p:cNvSpPr txBox="1">
            <a:spLocks noChangeArrowheads="1"/>
          </p:cNvSpPr>
          <p:nvPr/>
        </p:nvSpPr>
        <p:spPr bwMode="auto">
          <a:xfrm>
            <a:off x="6858000" y="23622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000000"/>
                </a:solidFill>
                <a:latin typeface="Times New Roman" pitchFamily="18" charset="0"/>
                <a:ea typeface="黑体" pitchFamily="49" charset="-122"/>
              </a:rPr>
              <a:t>T</a:t>
            </a:r>
          </a:p>
        </p:txBody>
      </p:sp>
      <p:sp>
        <p:nvSpPr>
          <p:cNvPr id="92172" name="Rectangle 12"/>
          <p:cNvSpPr>
            <a:spLocks noChangeArrowheads="1"/>
          </p:cNvSpPr>
          <p:nvPr/>
        </p:nvSpPr>
        <p:spPr bwMode="auto">
          <a:xfrm>
            <a:off x="5410200" y="609600"/>
            <a:ext cx="3276600" cy="1066800"/>
          </a:xfrm>
          <a:prstGeom prst="rect">
            <a:avLst/>
          </a:prstGeom>
          <a:solidFill>
            <a:srgbClr val="00FFFF"/>
          </a:solidFill>
          <a:ln w="38100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800" b="1">
              <a:solidFill>
                <a:srgbClr val="000000"/>
              </a:solidFill>
              <a:latin typeface="Times New Roman" pitchFamily="18" charset="0"/>
              <a:ea typeface="仿宋_GB2312" pitchFamily="1" charset="-122"/>
            </a:endParaRPr>
          </a:p>
        </p:txBody>
      </p:sp>
      <p:sp>
        <p:nvSpPr>
          <p:cNvPr id="92173" name="Line 13"/>
          <p:cNvSpPr>
            <a:spLocks noChangeShapeType="1"/>
          </p:cNvSpPr>
          <p:nvPr/>
        </p:nvSpPr>
        <p:spPr bwMode="auto">
          <a:xfrm>
            <a:off x="5943600" y="609600"/>
            <a:ext cx="0" cy="175260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800" b="1">
              <a:solidFill>
                <a:srgbClr val="000000"/>
              </a:solidFill>
              <a:latin typeface="Times New Roman" pitchFamily="18" charset="0"/>
              <a:ea typeface="仿宋_GB2312" pitchFamily="1" charset="-122"/>
            </a:endParaRPr>
          </a:p>
        </p:txBody>
      </p:sp>
      <p:sp>
        <p:nvSpPr>
          <p:cNvPr id="92174" name="Line 14"/>
          <p:cNvSpPr>
            <a:spLocks noChangeShapeType="1"/>
          </p:cNvSpPr>
          <p:nvPr/>
        </p:nvSpPr>
        <p:spPr bwMode="auto">
          <a:xfrm>
            <a:off x="5943600" y="609600"/>
            <a:ext cx="1143000" cy="175260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800" b="1">
              <a:solidFill>
                <a:srgbClr val="000000"/>
              </a:solidFill>
              <a:latin typeface="Times New Roman" pitchFamily="18" charset="0"/>
              <a:ea typeface="仿宋_GB2312" pitchFamily="1" charset="-122"/>
            </a:endParaRPr>
          </a:p>
        </p:txBody>
      </p:sp>
      <p:sp>
        <p:nvSpPr>
          <p:cNvPr id="92175" name="Line 15"/>
          <p:cNvSpPr>
            <a:spLocks noChangeShapeType="1"/>
          </p:cNvSpPr>
          <p:nvPr/>
        </p:nvSpPr>
        <p:spPr bwMode="auto">
          <a:xfrm>
            <a:off x="5638800" y="1752600"/>
            <a:ext cx="1524000" cy="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800" b="1">
              <a:solidFill>
                <a:srgbClr val="000000"/>
              </a:solidFill>
              <a:latin typeface="Times New Roman" pitchFamily="18" charset="0"/>
              <a:ea typeface="仿宋_GB2312" pitchFamily="1" charset="-122"/>
            </a:endParaRPr>
          </a:p>
        </p:txBody>
      </p:sp>
      <p:sp>
        <p:nvSpPr>
          <p:cNvPr id="92176" name="Line 16"/>
          <p:cNvSpPr>
            <a:spLocks noChangeShapeType="1"/>
          </p:cNvSpPr>
          <p:nvPr/>
        </p:nvSpPr>
        <p:spPr bwMode="auto">
          <a:xfrm>
            <a:off x="5334000" y="2362200"/>
            <a:ext cx="2286000" cy="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800" b="1">
              <a:solidFill>
                <a:srgbClr val="000000"/>
              </a:solidFill>
              <a:latin typeface="Times New Roman" pitchFamily="18" charset="0"/>
              <a:ea typeface="仿宋_GB2312" pitchFamily="1" charset="-122"/>
            </a:endParaRPr>
          </a:p>
        </p:txBody>
      </p:sp>
      <p:sp>
        <p:nvSpPr>
          <p:cNvPr id="92177" name="Text Box 17"/>
          <p:cNvSpPr txBox="1">
            <a:spLocks noChangeArrowheads="1"/>
          </p:cNvSpPr>
          <p:nvPr/>
        </p:nvSpPr>
        <p:spPr bwMode="auto">
          <a:xfrm>
            <a:off x="5715000" y="2286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000000"/>
                </a:solidFill>
                <a:latin typeface="Times New Roman" pitchFamily="18" charset="0"/>
                <a:ea typeface="黑体" pitchFamily="49" charset="-122"/>
              </a:rPr>
              <a:t>P</a:t>
            </a:r>
          </a:p>
        </p:txBody>
      </p:sp>
      <p:sp>
        <p:nvSpPr>
          <p:cNvPr id="92178" name="Text Box 18"/>
          <p:cNvSpPr txBox="1">
            <a:spLocks noChangeArrowheads="1"/>
          </p:cNvSpPr>
          <p:nvPr/>
        </p:nvSpPr>
        <p:spPr bwMode="auto">
          <a:xfrm>
            <a:off x="5562600" y="16764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000000"/>
                </a:solidFill>
                <a:latin typeface="Times New Roman" pitchFamily="18" charset="0"/>
                <a:ea typeface="黑体" pitchFamily="49" charset="-122"/>
              </a:rPr>
              <a:t>Q</a:t>
            </a:r>
          </a:p>
        </p:txBody>
      </p:sp>
      <p:sp>
        <p:nvSpPr>
          <p:cNvPr id="92179" name="Text Box 19"/>
          <p:cNvSpPr txBox="1">
            <a:spLocks noChangeArrowheads="1"/>
          </p:cNvSpPr>
          <p:nvPr/>
        </p:nvSpPr>
        <p:spPr bwMode="auto">
          <a:xfrm>
            <a:off x="6477000" y="1676400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000000"/>
                </a:solidFill>
                <a:latin typeface="Times New Roman" pitchFamily="18" charset="0"/>
                <a:ea typeface="黑体" pitchFamily="49" charset="-122"/>
              </a:rPr>
              <a:t>R</a:t>
            </a:r>
          </a:p>
        </p:txBody>
      </p:sp>
      <p:sp>
        <p:nvSpPr>
          <p:cNvPr id="92180" name="Text Box 20"/>
          <p:cNvSpPr txBox="1">
            <a:spLocks noChangeArrowheads="1"/>
          </p:cNvSpPr>
          <p:nvPr/>
        </p:nvSpPr>
        <p:spPr bwMode="auto">
          <a:xfrm>
            <a:off x="7086600" y="1600200"/>
            <a:ext cx="457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ea typeface="黑体" pitchFamily="49" charset="-122"/>
              </a:rPr>
              <a:t>b</a:t>
            </a:r>
          </a:p>
        </p:txBody>
      </p:sp>
      <p:sp>
        <p:nvSpPr>
          <p:cNvPr id="92181" name="Text Box 21"/>
          <p:cNvSpPr txBox="1">
            <a:spLocks noChangeArrowheads="1"/>
          </p:cNvSpPr>
          <p:nvPr/>
        </p:nvSpPr>
        <p:spPr bwMode="auto">
          <a:xfrm>
            <a:off x="7620000" y="2057400"/>
            <a:ext cx="381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ea typeface="黑体" pitchFamily="49" charset="-122"/>
              </a:rPr>
              <a:t>a</a:t>
            </a:r>
          </a:p>
        </p:txBody>
      </p:sp>
      <p:sp>
        <p:nvSpPr>
          <p:cNvPr id="92183" name="Rectangle 23"/>
          <p:cNvSpPr>
            <a:spLocks noChangeArrowheads="1"/>
          </p:cNvSpPr>
          <p:nvPr/>
        </p:nvSpPr>
        <p:spPr bwMode="auto">
          <a:xfrm>
            <a:off x="76200" y="228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800" b="1">
              <a:solidFill>
                <a:srgbClr val="000000"/>
              </a:solidFill>
              <a:latin typeface="Times New Roman" pitchFamily="18" charset="0"/>
              <a:ea typeface="仿宋_GB2312" pitchFamily="1" charset="-122"/>
            </a:endParaRPr>
          </a:p>
        </p:txBody>
      </p:sp>
      <p:sp>
        <p:nvSpPr>
          <p:cNvPr id="92185" name="Rectangle 25"/>
          <p:cNvSpPr>
            <a:spLocks noChangeArrowheads="1"/>
          </p:cNvSpPr>
          <p:nvPr/>
        </p:nvSpPr>
        <p:spPr bwMode="auto">
          <a:xfrm>
            <a:off x="1828800" y="5486400"/>
            <a:ext cx="2286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得 </a:t>
            </a: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PQ=90</a:t>
            </a:r>
          </a:p>
        </p:txBody>
      </p:sp>
      <p:graphicFrame>
        <p:nvGraphicFramePr>
          <p:cNvPr id="92186" name="Object 26"/>
          <p:cNvGraphicFramePr>
            <a:graphicFrameLocks noChangeAspect="1"/>
          </p:cNvGraphicFramePr>
          <p:nvPr/>
        </p:nvGraphicFramePr>
        <p:xfrm>
          <a:off x="2286000" y="4343400"/>
          <a:ext cx="2286000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Equation" r:id="rId5" imgW="990600" imgH="419100" progId="Equation.DSMT4">
                  <p:embed/>
                </p:oleObj>
              </mc:Choice>
              <mc:Fallback>
                <p:oleObj name="Equation" r:id="rId5" imgW="990600" imgH="4191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4343400"/>
                        <a:ext cx="2286000" cy="968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2187" name="Group 27"/>
          <p:cNvGrpSpPr>
            <a:grpSpLocks/>
          </p:cNvGrpSpPr>
          <p:nvPr/>
        </p:nvGrpSpPr>
        <p:grpSpPr bwMode="auto">
          <a:xfrm>
            <a:off x="1447800" y="533400"/>
            <a:ext cx="1981200" cy="914400"/>
            <a:chOff x="240" y="1104"/>
            <a:chExt cx="1248" cy="576"/>
          </a:xfrm>
        </p:grpSpPr>
        <p:sp>
          <p:nvSpPr>
            <p:cNvPr id="92188" name="Oval 28"/>
            <p:cNvSpPr>
              <a:spLocks noChangeArrowheads="1"/>
            </p:cNvSpPr>
            <p:nvPr/>
          </p:nvSpPr>
          <p:spPr bwMode="auto">
            <a:xfrm>
              <a:off x="240" y="1104"/>
              <a:ext cx="1104" cy="576"/>
            </a:xfrm>
            <a:prstGeom prst="ellipse">
              <a:avLst/>
            </a:prstGeom>
            <a:gradFill rotWithShape="1">
              <a:gsLst>
                <a:gs pos="0">
                  <a:srgbClr val="156B13"/>
                </a:gs>
                <a:gs pos="25000">
                  <a:srgbClr val="9CB86E"/>
                </a:gs>
                <a:gs pos="50000">
                  <a:srgbClr val="DDEBCF"/>
                </a:gs>
                <a:gs pos="75000">
                  <a:srgbClr val="9CB86E"/>
                </a:gs>
                <a:gs pos="100000">
                  <a:srgbClr val="156B1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800" b="1">
                <a:solidFill>
                  <a:srgbClr val="000000"/>
                </a:solidFill>
                <a:latin typeface="Times New Roman" pitchFamily="18" charset="0"/>
                <a:ea typeface="仿宋_GB2312" pitchFamily="1" charset="-122"/>
              </a:endParaRPr>
            </a:p>
          </p:txBody>
        </p:sp>
        <p:sp>
          <p:nvSpPr>
            <p:cNvPr id="92189" name="Text Box 29"/>
            <p:cNvSpPr txBox="1">
              <a:spLocks noChangeArrowheads="1"/>
            </p:cNvSpPr>
            <p:nvPr/>
          </p:nvSpPr>
          <p:spPr bwMode="auto">
            <a:xfrm>
              <a:off x="384" y="1152"/>
              <a:ext cx="1104" cy="404"/>
            </a:xfrm>
            <a:prstGeom prst="rect">
              <a:avLst/>
            </a:prstGeom>
            <a:noFill/>
            <a:ln>
              <a:noFill/>
            </a:ln>
            <a:effectLst>
              <a:outerShdw dist="56796" dir="1593903" algn="ctr" rotWithShape="0">
                <a:srgbClr val="FFFF0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zh-CN" altLang="en-US" sz="3600" i="1">
                  <a:solidFill>
                    <a:srgbClr val="FF33CC"/>
                  </a:solidFill>
                  <a:latin typeface="Times New Roman" pitchFamily="18" charset="0"/>
                  <a:ea typeface="方正姚体" pitchFamily="2" charset="-122"/>
                </a:rPr>
                <a:t>例题</a:t>
              </a:r>
            </a:p>
          </p:txBody>
        </p:sp>
      </p:grpSp>
      <p:sp>
        <p:nvSpPr>
          <p:cNvPr id="92190" name="Text Box 30"/>
          <p:cNvSpPr txBox="1">
            <a:spLocks noChangeArrowheads="1"/>
          </p:cNvSpPr>
          <p:nvPr/>
        </p:nvSpPr>
        <p:spPr bwMode="auto">
          <a:xfrm>
            <a:off x="1752600" y="1752600"/>
            <a:ext cx="2438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  <a:ea typeface="华文新魏" pitchFamily="2" charset="-122"/>
              </a:rPr>
              <a:t>求河宽</a:t>
            </a:r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ea typeface="华文新魏" pitchFamily="2" charset="-122"/>
              </a:rPr>
              <a:t>?</a:t>
            </a:r>
          </a:p>
        </p:txBody>
      </p:sp>
      <p:sp>
        <p:nvSpPr>
          <p:cNvPr id="92192" name="Rectangle 32"/>
          <p:cNvSpPr>
            <a:spLocks noChangeArrowheads="1"/>
          </p:cNvSpPr>
          <p:nvPr/>
        </p:nvSpPr>
        <p:spPr bwMode="auto">
          <a:xfrm>
            <a:off x="1828800" y="3733800"/>
            <a:ext cx="3810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∴</a:t>
            </a: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 </a:t>
            </a:r>
            <a:r>
              <a:rPr lang="en-US" altLang="en-US" sz="2800" b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△</a:t>
            </a: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PQR ∽</a:t>
            </a:r>
            <a:r>
              <a:rPr lang="en-US" altLang="en-US" sz="2800" b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△</a:t>
            </a: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PST</a:t>
            </a:r>
          </a:p>
        </p:txBody>
      </p:sp>
      <p:sp>
        <p:nvSpPr>
          <p:cNvPr id="92194" name="Rectangle 34"/>
          <p:cNvSpPr>
            <a:spLocks noChangeArrowheads="1"/>
          </p:cNvSpPr>
          <p:nvPr/>
        </p:nvSpPr>
        <p:spPr bwMode="auto">
          <a:xfrm>
            <a:off x="1828800" y="4419600"/>
            <a:ext cx="1143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∴</a:t>
            </a:r>
            <a:endParaRPr lang="en-US" altLang="zh-CN" sz="2800" b="1">
              <a:solidFill>
                <a:srgbClr val="FF0000"/>
              </a:solidFill>
              <a:latin typeface="Times New Roman" pitchFamily="18" charset="0"/>
              <a:ea typeface="黑体" pitchFamily="49" charset="-122"/>
            </a:endParaRPr>
          </a:p>
        </p:txBody>
      </p:sp>
      <p:sp>
        <p:nvSpPr>
          <p:cNvPr id="92195" name="AutoShape 35"/>
          <p:cNvSpPr>
            <a:spLocks/>
          </p:cNvSpPr>
          <p:nvPr/>
        </p:nvSpPr>
        <p:spPr bwMode="auto">
          <a:xfrm>
            <a:off x="5257800" y="1752600"/>
            <a:ext cx="76200" cy="533400"/>
          </a:xfrm>
          <a:prstGeom prst="leftBrace">
            <a:avLst>
              <a:gd name="adj1" fmla="val 5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800" b="1">
              <a:solidFill>
                <a:srgbClr val="000000"/>
              </a:solidFill>
              <a:latin typeface="Times New Roman" pitchFamily="18" charset="0"/>
              <a:ea typeface="仿宋_GB2312" pitchFamily="1" charset="-122"/>
            </a:endParaRPr>
          </a:p>
        </p:txBody>
      </p:sp>
      <p:sp>
        <p:nvSpPr>
          <p:cNvPr id="92196" name="Text Box 36"/>
          <p:cNvSpPr txBox="1">
            <a:spLocks noChangeArrowheads="1"/>
          </p:cNvSpPr>
          <p:nvPr/>
        </p:nvSpPr>
        <p:spPr bwMode="auto">
          <a:xfrm>
            <a:off x="4419600" y="1752600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000000"/>
                </a:solidFill>
                <a:latin typeface="Times New Roman" pitchFamily="18" charset="0"/>
                <a:ea typeface="仿宋_GB2312" pitchFamily="1" charset="-122"/>
              </a:rPr>
              <a:t>45m</a:t>
            </a:r>
          </a:p>
        </p:txBody>
      </p:sp>
      <p:sp>
        <p:nvSpPr>
          <p:cNvPr id="92197" name="Text Box 37"/>
          <p:cNvSpPr txBox="1">
            <a:spLocks noChangeArrowheads="1"/>
          </p:cNvSpPr>
          <p:nvPr/>
        </p:nvSpPr>
        <p:spPr bwMode="auto">
          <a:xfrm>
            <a:off x="5943600" y="1447800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000000"/>
                </a:solidFill>
                <a:latin typeface="Times New Roman" pitchFamily="18" charset="0"/>
                <a:ea typeface="仿宋_GB2312" pitchFamily="1" charset="-122"/>
              </a:rPr>
              <a:t>60m</a:t>
            </a:r>
          </a:p>
        </p:txBody>
      </p:sp>
      <p:sp>
        <p:nvSpPr>
          <p:cNvPr id="92198" name="Text Box 38"/>
          <p:cNvSpPr txBox="1">
            <a:spLocks noChangeArrowheads="1"/>
          </p:cNvSpPr>
          <p:nvPr/>
        </p:nvSpPr>
        <p:spPr bwMode="auto">
          <a:xfrm>
            <a:off x="6172200" y="2133600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000000"/>
                </a:solidFill>
                <a:latin typeface="Times New Roman" pitchFamily="18" charset="0"/>
                <a:ea typeface="仿宋_GB2312" pitchFamily="1" charset="-122"/>
              </a:rPr>
              <a:t>90m</a:t>
            </a:r>
          </a:p>
        </p:txBody>
      </p:sp>
      <p:sp>
        <p:nvSpPr>
          <p:cNvPr id="92199" name="Rectangle 39"/>
          <p:cNvSpPr>
            <a:spLocks noChangeArrowheads="1"/>
          </p:cNvSpPr>
          <p:nvPr/>
        </p:nvSpPr>
        <p:spPr bwMode="auto">
          <a:xfrm>
            <a:off x="4724400" y="4495800"/>
            <a:ext cx="1143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∴</a:t>
            </a:r>
            <a:endParaRPr lang="en-US" altLang="zh-CN" sz="2800" b="1">
              <a:solidFill>
                <a:srgbClr val="FF0000"/>
              </a:solidFill>
              <a:latin typeface="Times New Roman" pitchFamily="18" charset="0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66622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2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2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2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2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2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2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2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2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92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92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92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92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92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2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92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92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2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2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2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92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92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92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92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92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92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92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2" grpId="0"/>
      <p:bldP spid="92163" grpId="0" build="p"/>
      <p:bldP spid="92169" grpId="0"/>
      <p:bldP spid="92170" grpId="0"/>
      <p:bldP spid="92172" grpId="0" animBg="1"/>
      <p:bldP spid="92173" grpId="0" animBg="1"/>
      <p:bldP spid="92174" grpId="0" animBg="1"/>
      <p:bldP spid="92175" grpId="0" animBg="1"/>
      <p:bldP spid="92176" grpId="0" animBg="1"/>
      <p:bldP spid="92177" grpId="0"/>
      <p:bldP spid="92178" grpId="0"/>
      <p:bldP spid="92179" grpId="0"/>
      <p:bldP spid="92180" grpId="0"/>
      <p:bldP spid="92181" grpId="0"/>
      <p:bldP spid="92185" grpId="0"/>
      <p:bldP spid="92190" grpId="0"/>
      <p:bldP spid="92192" grpId="0"/>
      <p:bldP spid="92194" grpId="0"/>
      <p:bldP spid="92195" grpId="0" animBg="1"/>
      <p:bldP spid="92196" grpId="0"/>
      <p:bldP spid="92197" grpId="0"/>
      <p:bldP spid="92198" grpId="0"/>
      <p:bldP spid="9219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AutoShape 2"/>
          <p:cNvSpPr>
            <a:spLocks noChangeArrowheads="1"/>
          </p:cNvSpPr>
          <p:nvPr/>
        </p:nvSpPr>
        <p:spPr bwMode="auto">
          <a:xfrm>
            <a:off x="152400" y="152400"/>
            <a:ext cx="1676400" cy="1676400"/>
          </a:xfrm>
          <a:prstGeom prst="flowChartMultidocumen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46083" name="AutoShape 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95288" y="1052513"/>
            <a:ext cx="647700" cy="719137"/>
          </a:xfrm>
          <a:prstGeom prst="star4">
            <a:avLst>
              <a:gd name="adj" fmla="val 11028"/>
            </a:avLst>
          </a:prstGeom>
          <a:gradFill rotWithShape="1">
            <a:gsLst>
              <a:gs pos="0">
                <a:srgbClr val="FF0000"/>
              </a:gs>
              <a:gs pos="100000">
                <a:srgbClr val="FFFF00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endParaRPr lang="zh-CN" altLang="en-US" sz="2400" b="1">
              <a:solidFill>
                <a:srgbClr val="000000"/>
              </a:solidFill>
            </a:endParaRPr>
          </a:p>
        </p:txBody>
      </p:sp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179388" y="476250"/>
            <a:ext cx="1539875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800" b="1" i="1">
                <a:solidFill>
                  <a:srgbClr val="000000"/>
                </a:solidFill>
                <a:ea typeface="隶书" pitchFamily="49" charset="-122"/>
              </a:rPr>
              <a:t>练习</a:t>
            </a:r>
          </a:p>
        </p:txBody>
      </p:sp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1905000" y="304800"/>
            <a:ext cx="7239000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 smtClean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为了</a:t>
            </a:r>
            <a:r>
              <a:rPr lang="zh-CN" altLang="en-US" sz="36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测量一池塘的宽</a:t>
            </a:r>
            <a:r>
              <a:rPr lang="en-US" altLang="zh-CN" sz="36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AB,</a:t>
            </a:r>
            <a:r>
              <a:rPr lang="zh-CN" altLang="en-US" sz="36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在岸边找到了一点</a:t>
            </a:r>
            <a:r>
              <a:rPr lang="en-US" altLang="zh-CN" sz="36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C,</a:t>
            </a:r>
            <a:r>
              <a:rPr lang="zh-CN" altLang="en-US" sz="36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使</a:t>
            </a:r>
            <a:r>
              <a:rPr lang="en-US" altLang="zh-CN" sz="36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AC</a:t>
            </a:r>
            <a:r>
              <a:rPr lang="zh-CN" altLang="zh-CN" sz="36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⊥</a:t>
            </a:r>
            <a:r>
              <a:rPr lang="en-US" altLang="zh-CN" sz="36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AB</a:t>
            </a:r>
            <a:r>
              <a:rPr lang="zh-CN" altLang="en-US" sz="36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，在</a:t>
            </a:r>
            <a:r>
              <a:rPr lang="en-US" altLang="zh-CN" sz="36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AC</a:t>
            </a:r>
            <a:r>
              <a:rPr lang="zh-CN" altLang="en-US" sz="36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上找到一点</a:t>
            </a:r>
            <a:r>
              <a:rPr lang="en-US" altLang="zh-CN" sz="36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D</a:t>
            </a:r>
            <a:r>
              <a:rPr lang="zh-CN" altLang="en-US" sz="36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，在</a:t>
            </a:r>
            <a:r>
              <a:rPr lang="en-US" altLang="zh-CN" sz="36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BC</a:t>
            </a:r>
            <a:r>
              <a:rPr lang="zh-CN" altLang="en-US" sz="36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上找到一点</a:t>
            </a:r>
            <a:r>
              <a:rPr lang="en-US" altLang="zh-CN" sz="36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E,</a:t>
            </a:r>
            <a:r>
              <a:rPr lang="zh-CN" altLang="en-US" sz="36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使</a:t>
            </a:r>
            <a:r>
              <a:rPr lang="en-US" altLang="zh-CN" sz="36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DE</a:t>
            </a:r>
            <a:r>
              <a:rPr lang="zh-CN" altLang="zh-CN" sz="36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⊥</a:t>
            </a:r>
            <a:r>
              <a:rPr lang="en-US" altLang="zh-CN" sz="36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AC</a:t>
            </a:r>
            <a:r>
              <a:rPr lang="zh-CN" altLang="en-US" sz="36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，测出</a:t>
            </a:r>
            <a:r>
              <a:rPr lang="en-US" altLang="zh-CN" sz="36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AD=35m</a:t>
            </a:r>
            <a:r>
              <a:rPr lang="zh-CN" altLang="en-US" sz="36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，</a:t>
            </a:r>
            <a:r>
              <a:rPr lang="en-US" altLang="zh-CN" sz="36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DC=35m</a:t>
            </a:r>
            <a:r>
              <a:rPr lang="zh-CN" altLang="en-US" sz="36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，</a:t>
            </a:r>
            <a:r>
              <a:rPr lang="en-US" altLang="zh-CN" sz="36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DE  =30m,</a:t>
            </a:r>
            <a:r>
              <a:rPr lang="zh-CN" altLang="en-US" sz="36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那么你能算出池塘的宽</a:t>
            </a:r>
            <a:r>
              <a:rPr lang="en-US" altLang="zh-CN" sz="36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AB</a:t>
            </a:r>
            <a:r>
              <a:rPr lang="zh-CN" altLang="en-US" sz="36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吗</a:t>
            </a:r>
            <a:r>
              <a:rPr lang="en-US" altLang="zh-CN" sz="36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?</a:t>
            </a:r>
          </a:p>
        </p:txBody>
      </p:sp>
      <p:grpSp>
        <p:nvGrpSpPr>
          <p:cNvPr id="46086" name="Group 6"/>
          <p:cNvGrpSpPr>
            <a:grpSpLocks/>
          </p:cNvGrpSpPr>
          <p:nvPr/>
        </p:nvGrpSpPr>
        <p:grpSpPr bwMode="auto">
          <a:xfrm>
            <a:off x="5580063" y="3429000"/>
            <a:ext cx="3321050" cy="2747963"/>
            <a:chOff x="1474" y="1616"/>
            <a:chExt cx="2092" cy="1731"/>
          </a:xfrm>
        </p:grpSpPr>
        <p:sp>
          <p:nvSpPr>
            <p:cNvPr id="46087" name="Oval 7"/>
            <p:cNvSpPr>
              <a:spLocks noChangeArrowheads="1"/>
            </p:cNvSpPr>
            <p:nvPr/>
          </p:nvSpPr>
          <p:spPr bwMode="auto">
            <a:xfrm>
              <a:off x="1791" y="1616"/>
              <a:ext cx="1451" cy="409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6088" name="Line 8"/>
            <p:cNvSpPr>
              <a:spLocks noChangeShapeType="1"/>
            </p:cNvSpPr>
            <p:nvPr/>
          </p:nvSpPr>
          <p:spPr bwMode="auto">
            <a:xfrm>
              <a:off x="1746" y="1798"/>
              <a:ext cx="0" cy="1361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6089" name="Line 9"/>
            <p:cNvSpPr>
              <a:spLocks noChangeShapeType="1"/>
            </p:cNvSpPr>
            <p:nvPr/>
          </p:nvSpPr>
          <p:spPr bwMode="auto">
            <a:xfrm>
              <a:off x="1746" y="1798"/>
              <a:ext cx="1543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6090" name="Line 10"/>
            <p:cNvSpPr>
              <a:spLocks noChangeShapeType="1"/>
            </p:cNvSpPr>
            <p:nvPr/>
          </p:nvSpPr>
          <p:spPr bwMode="auto">
            <a:xfrm flipH="1">
              <a:off x="1746" y="1797"/>
              <a:ext cx="1543" cy="1361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6091" name="Line 11"/>
            <p:cNvSpPr>
              <a:spLocks noChangeShapeType="1"/>
            </p:cNvSpPr>
            <p:nvPr/>
          </p:nvSpPr>
          <p:spPr bwMode="auto">
            <a:xfrm>
              <a:off x="1746" y="2433"/>
              <a:ext cx="817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6092" name="Line 12"/>
            <p:cNvSpPr>
              <a:spLocks noChangeShapeType="1"/>
            </p:cNvSpPr>
            <p:nvPr/>
          </p:nvSpPr>
          <p:spPr bwMode="auto">
            <a:xfrm>
              <a:off x="1837" y="1798"/>
              <a:ext cx="0" cy="9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6093" name="Line 13"/>
            <p:cNvSpPr>
              <a:spLocks noChangeShapeType="1"/>
            </p:cNvSpPr>
            <p:nvPr/>
          </p:nvSpPr>
          <p:spPr bwMode="auto">
            <a:xfrm>
              <a:off x="1746" y="1889"/>
              <a:ext cx="9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6094" name="Line 14"/>
            <p:cNvSpPr>
              <a:spLocks noChangeShapeType="1"/>
            </p:cNvSpPr>
            <p:nvPr/>
          </p:nvSpPr>
          <p:spPr bwMode="auto">
            <a:xfrm>
              <a:off x="1837" y="2433"/>
              <a:ext cx="0" cy="9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6095" name="Line 15"/>
            <p:cNvSpPr>
              <a:spLocks noChangeShapeType="1"/>
            </p:cNvSpPr>
            <p:nvPr/>
          </p:nvSpPr>
          <p:spPr bwMode="auto">
            <a:xfrm>
              <a:off x="1746" y="2524"/>
              <a:ext cx="9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6096" name="Text Box 16"/>
            <p:cNvSpPr txBox="1">
              <a:spLocks noChangeArrowheads="1"/>
            </p:cNvSpPr>
            <p:nvPr/>
          </p:nvSpPr>
          <p:spPr bwMode="auto">
            <a:xfrm>
              <a:off x="1474" y="1691"/>
              <a:ext cx="23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000" b="1">
                  <a:solidFill>
                    <a:srgbClr val="000000"/>
                  </a:solidFill>
                </a:rPr>
                <a:t>A</a:t>
              </a:r>
            </a:p>
          </p:txBody>
        </p:sp>
        <p:sp>
          <p:nvSpPr>
            <p:cNvPr id="46097" name="Text Box 17"/>
            <p:cNvSpPr txBox="1">
              <a:spLocks noChangeArrowheads="1"/>
            </p:cNvSpPr>
            <p:nvPr/>
          </p:nvSpPr>
          <p:spPr bwMode="auto">
            <a:xfrm>
              <a:off x="3334" y="1691"/>
              <a:ext cx="23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000" b="1">
                  <a:solidFill>
                    <a:srgbClr val="000000"/>
                  </a:solidFill>
                </a:rPr>
                <a:t>B</a:t>
              </a:r>
            </a:p>
          </p:txBody>
        </p:sp>
        <p:sp>
          <p:nvSpPr>
            <p:cNvPr id="46098" name="Text Box 18"/>
            <p:cNvSpPr txBox="1">
              <a:spLocks noChangeArrowheads="1"/>
            </p:cNvSpPr>
            <p:nvPr/>
          </p:nvSpPr>
          <p:spPr bwMode="auto">
            <a:xfrm>
              <a:off x="1520" y="3097"/>
              <a:ext cx="23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000" b="1">
                  <a:solidFill>
                    <a:srgbClr val="000000"/>
                  </a:solidFill>
                </a:rPr>
                <a:t>C</a:t>
              </a:r>
            </a:p>
          </p:txBody>
        </p:sp>
        <p:sp>
          <p:nvSpPr>
            <p:cNvPr id="46099" name="Text Box 19"/>
            <p:cNvSpPr txBox="1">
              <a:spLocks noChangeArrowheads="1"/>
            </p:cNvSpPr>
            <p:nvPr/>
          </p:nvSpPr>
          <p:spPr bwMode="auto">
            <a:xfrm>
              <a:off x="1474" y="2326"/>
              <a:ext cx="23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000" b="1">
                  <a:solidFill>
                    <a:srgbClr val="000000"/>
                  </a:solidFill>
                </a:rPr>
                <a:t>D</a:t>
              </a:r>
            </a:p>
          </p:txBody>
        </p:sp>
        <p:sp>
          <p:nvSpPr>
            <p:cNvPr id="46100" name="Text Box 20"/>
            <p:cNvSpPr txBox="1">
              <a:spLocks noChangeArrowheads="1"/>
            </p:cNvSpPr>
            <p:nvPr/>
          </p:nvSpPr>
          <p:spPr bwMode="auto">
            <a:xfrm>
              <a:off x="2699" y="2326"/>
              <a:ext cx="22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000" b="1">
                  <a:solidFill>
                    <a:srgbClr val="000000"/>
                  </a:solidFill>
                </a:rPr>
                <a:t>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55222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 tmFilter="0, 0; .2, .5; .8, .5; 1, 0"/>
                                        <p:tgtEl>
                                          <p:spTgt spid="460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500" autoRev="1" fill="hold"/>
                                        <p:tgtEl>
                                          <p:spTgt spid="460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animBg="1"/>
      <p:bldP spid="46084" grpId="0" autoUpdateAnimBg="0"/>
      <p:bldP spid="46085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03" name="Group 39"/>
          <p:cNvGrpSpPr>
            <a:grpSpLocks/>
          </p:cNvGrpSpPr>
          <p:nvPr/>
        </p:nvGrpSpPr>
        <p:grpSpPr bwMode="auto">
          <a:xfrm>
            <a:off x="179388" y="188913"/>
            <a:ext cx="1727200" cy="609600"/>
            <a:chOff x="0" y="164"/>
            <a:chExt cx="1088" cy="384"/>
          </a:xfrm>
        </p:grpSpPr>
        <p:sp>
          <p:nvSpPr>
            <p:cNvPr id="11302" name="AutoShape 38"/>
            <p:cNvSpPr>
              <a:spLocks noChangeArrowheads="1"/>
            </p:cNvSpPr>
            <p:nvPr/>
          </p:nvSpPr>
          <p:spPr bwMode="auto">
            <a:xfrm>
              <a:off x="0" y="164"/>
              <a:ext cx="1088" cy="384"/>
            </a:xfrm>
            <a:prstGeom prst="ribbon">
              <a:avLst>
                <a:gd name="adj1" fmla="val 12500"/>
                <a:gd name="adj2" fmla="val 50000"/>
              </a:avLst>
            </a:prstGeom>
            <a:solidFill>
              <a:srgbClr val="FFCCFF"/>
            </a:solidFill>
            <a:ln w="9525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kumimoji="1" lang="zh-CN" altLang="en-US" sz="3000" b="1">
                <a:solidFill>
                  <a:srgbClr val="000066"/>
                </a:solidFill>
              </a:endParaRPr>
            </a:p>
          </p:txBody>
        </p:sp>
        <p:sp>
          <p:nvSpPr>
            <p:cNvPr id="11301" name="Text Box 37"/>
            <p:cNvSpPr txBox="1">
              <a:spLocks noChangeArrowheads="1"/>
            </p:cNvSpPr>
            <p:nvPr/>
          </p:nvSpPr>
          <p:spPr bwMode="auto">
            <a:xfrm>
              <a:off x="249" y="210"/>
              <a:ext cx="596" cy="3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8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342900" indent="-342900">
                <a:spcBef>
                  <a:spcPct val="0"/>
                </a:spcBef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spcBef>
                  <a:spcPct val="0"/>
                </a:spcBef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spcBef>
                  <a:spcPct val="0"/>
                </a:spcBef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spcBef>
                  <a:spcPct val="0"/>
                </a:spcBef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spcBef>
                  <a:spcPct val="0"/>
                </a:spcBef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</a:pPr>
              <a:r>
                <a:rPr kumimoji="1" lang="zh-CN" altLang="en-US" sz="3000" b="1">
                  <a:solidFill>
                    <a:srgbClr val="000066"/>
                  </a:solidFill>
                </a:rPr>
                <a:t>练习</a:t>
              </a:r>
            </a:p>
          </p:txBody>
        </p:sp>
      </p:grpSp>
      <p:sp>
        <p:nvSpPr>
          <p:cNvPr id="11304" name="Text Box 40"/>
          <p:cNvSpPr txBox="1">
            <a:spLocks noChangeArrowheads="1"/>
          </p:cNvSpPr>
          <p:nvPr/>
        </p:nvSpPr>
        <p:spPr bwMode="auto">
          <a:xfrm>
            <a:off x="250825" y="981075"/>
            <a:ext cx="10658475" cy="118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8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1" lang="zh-CN" altLang="en-US" sz="3600" b="1">
                <a:solidFill>
                  <a:srgbClr val="000066"/>
                </a:solidFill>
              </a:rPr>
              <a:t>如图，测得</a:t>
            </a:r>
            <a:r>
              <a:rPr kumimoji="1" lang="en-US" altLang="zh-CN" sz="3600" b="1">
                <a:solidFill>
                  <a:srgbClr val="000066"/>
                </a:solidFill>
              </a:rPr>
              <a:t>BD=120m</a:t>
            </a:r>
            <a:r>
              <a:rPr kumimoji="1" lang="zh-CN" altLang="en-US" sz="3600" b="1">
                <a:solidFill>
                  <a:srgbClr val="000066"/>
                </a:solidFill>
              </a:rPr>
              <a:t>，</a:t>
            </a:r>
            <a:r>
              <a:rPr kumimoji="1" lang="en-US" altLang="zh-CN" sz="3600" b="1">
                <a:solidFill>
                  <a:srgbClr val="000066"/>
                </a:solidFill>
              </a:rPr>
              <a:t>DC=60m</a:t>
            </a:r>
            <a:r>
              <a:rPr kumimoji="1" lang="zh-CN" altLang="en-US" sz="3600" b="1">
                <a:solidFill>
                  <a:srgbClr val="000066"/>
                </a:solidFill>
              </a:rPr>
              <a:t>，</a:t>
            </a:r>
            <a:r>
              <a:rPr kumimoji="1" lang="en-US" altLang="zh-CN" sz="3600" b="1">
                <a:solidFill>
                  <a:srgbClr val="000066"/>
                </a:solidFill>
              </a:rPr>
              <a:t>EC=</a:t>
            </a:r>
          </a:p>
          <a:p>
            <a:pPr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1" lang="en-US" altLang="zh-CN" sz="3600" b="1">
                <a:solidFill>
                  <a:srgbClr val="000066"/>
                </a:solidFill>
              </a:rPr>
              <a:t>50m</a:t>
            </a:r>
            <a:r>
              <a:rPr kumimoji="1" lang="zh-CN" altLang="en-US" sz="3600" b="1">
                <a:solidFill>
                  <a:srgbClr val="000066"/>
                </a:solidFill>
              </a:rPr>
              <a:t>，求河宽</a:t>
            </a:r>
            <a:r>
              <a:rPr kumimoji="1" lang="en-US" altLang="zh-CN" sz="3600" b="1">
                <a:solidFill>
                  <a:srgbClr val="000066"/>
                </a:solidFill>
              </a:rPr>
              <a:t>AB</a:t>
            </a:r>
            <a:r>
              <a:rPr kumimoji="1" lang="zh-CN" altLang="en-US" sz="3600" b="1">
                <a:solidFill>
                  <a:srgbClr val="000066"/>
                </a:solidFill>
              </a:rPr>
              <a:t>。</a:t>
            </a:r>
          </a:p>
        </p:txBody>
      </p:sp>
      <p:sp>
        <p:nvSpPr>
          <p:cNvPr id="11306" name="Text Box 42"/>
          <p:cNvSpPr txBox="1">
            <a:spLocks noChangeArrowheads="1"/>
          </p:cNvSpPr>
          <p:nvPr/>
        </p:nvSpPr>
        <p:spPr bwMode="auto">
          <a:xfrm>
            <a:off x="0" y="2420938"/>
            <a:ext cx="5086350" cy="420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8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1" lang="zh-CN" altLang="en-US" sz="3600" b="1">
                <a:solidFill>
                  <a:srgbClr val="A50021"/>
                </a:solidFill>
              </a:rPr>
              <a:t>解：∵∠</a:t>
            </a:r>
            <a:r>
              <a:rPr kumimoji="1" lang="en-US" altLang="zh-CN" sz="3600" b="1">
                <a:solidFill>
                  <a:srgbClr val="A50021"/>
                </a:solidFill>
              </a:rPr>
              <a:t>B=∠C=90°</a:t>
            </a:r>
            <a:r>
              <a:rPr kumimoji="1" lang="zh-CN" altLang="en-US" sz="3600" b="1">
                <a:solidFill>
                  <a:srgbClr val="A50021"/>
                </a:solidFill>
              </a:rPr>
              <a:t>，</a:t>
            </a:r>
          </a:p>
          <a:p>
            <a:pPr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1" lang="zh-CN" altLang="en-US" sz="3600" b="1">
                <a:solidFill>
                  <a:srgbClr val="A50021"/>
                </a:solidFill>
              </a:rPr>
              <a:t>   ∠</a:t>
            </a:r>
            <a:r>
              <a:rPr kumimoji="1" lang="en-US" altLang="zh-CN" sz="3600" b="1">
                <a:solidFill>
                  <a:srgbClr val="A50021"/>
                </a:solidFill>
              </a:rPr>
              <a:t>ADB=∠EDC</a:t>
            </a:r>
            <a:r>
              <a:rPr kumimoji="1" lang="zh-CN" altLang="en-US" sz="3600" b="1">
                <a:solidFill>
                  <a:srgbClr val="A50021"/>
                </a:solidFill>
              </a:rPr>
              <a:t>，</a:t>
            </a:r>
          </a:p>
          <a:p>
            <a:pPr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1" lang="zh-CN" altLang="en-US" sz="3600" b="1">
                <a:solidFill>
                  <a:srgbClr val="A50021"/>
                </a:solidFill>
              </a:rPr>
              <a:t>  ∴△</a:t>
            </a:r>
            <a:r>
              <a:rPr kumimoji="1" lang="en-US" altLang="zh-CN" sz="3600" b="1">
                <a:solidFill>
                  <a:srgbClr val="A50021"/>
                </a:solidFill>
              </a:rPr>
              <a:t>ABD∽△ECD</a:t>
            </a:r>
            <a:r>
              <a:rPr kumimoji="1" lang="zh-CN" altLang="en-US" sz="3600" b="1">
                <a:solidFill>
                  <a:srgbClr val="A50021"/>
                </a:solidFill>
              </a:rPr>
              <a:t>，</a:t>
            </a:r>
          </a:p>
          <a:p>
            <a:pPr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1" lang="zh-CN" altLang="en-US" sz="3600" b="1">
                <a:solidFill>
                  <a:srgbClr val="A50021"/>
                </a:solidFill>
              </a:rPr>
              <a:t>  </a:t>
            </a:r>
            <a:r>
              <a:rPr kumimoji="1" lang="en-US" altLang="zh-CN" sz="3600" b="1">
                <a:solidFill>
                  <a:srgbClr val="A50021"/>
                </a:solidFill>
              </a:rPr>
              <a:t>AB</a:t>
            </a:r>
            <a:r>
              <a:rPr kumimoji="1" lang="zh-CN" altLang="en-US" sz="3600" b="1">
                <a:solidFill>
                  <a:srgbClr val="A50021"/>
                </a:solidFill>
              </a:rPr>
              <a:t>：</a:t>
            </a:r>
            <a:r>
              <a:rPr kumimoji="1" lang="en-US" altLang="zh-CN" sz="3600" b="1">
                <a:solidFill>
                  <a:srgbClr val="A50021"/>
                </a:solidFill>
              </a:rPr>
              <a:t>EC=BD</a:t>
            </a:r>
            <a:r>
              <a:rPr kumimoji="1" lang="zh-CN" altLang="en-US" sz="3600" b="1">
                <a:solidFill>
                  <a:srgbClr val="A50021"/>
                </a:solidFill>
              </a:rPr>
              <a:t>：</a:t>
            </a:r>
            <a:r>
              <a:rPr kumimoji="1" lang="en-US" altLang="zh-CN" sz="3600" b="1">
                <a:solidFill>
                  <a:srgbClr val="A50021"/>
                </a:solidFill>
              </a:rPr>
              <a:t>DC</a:t>
            </a:r>
            <a:r>
              <a:rPr kumimoji="1" lang="zh-CN" altLang="en-US" sz="3600" b="1">
                <a:solidFill>
                  <a:srgbClr val="A50021"/>
                </a:solidFill>
              </a:rPr>
              <a:t>，</a:t>
            </a:r>
          </a:p>
          <a:p>
            <a:pPr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1" lang="en-US" altLang="zh-CN" sz="3600" b="1">
                <a:solidFill>
                  <a:srgbClr val="A50021"/>
                </a:solidFill>
              </a:rPr>
              <a:t>AB=50×120÷60</a:t>
            </a:r>
          </a:p>
          <a:p>
            <a:pPr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1" lang="en-US" altLang="zh-CN" sz="3600" b="1">
                <a:solidFill>
                  <a:srgbClr val="A50021"/>
                </a:solidFill>
              </a:rPr>
              <a:t>     =100</a:t>
            </a:r>
            <a:r>
              <a:rPr kumimoji="1" lang="zh-CN" altLang="en-US" sz="3600" b="1">
                <a:solidFill>
                  <a:srgbClr val="A50021"/>
                </a:solidFill>
              </a:rPr>
              <a:t>（</a:t>
            </a:r>
            <a:r>
              <a:rPr kumimoji="1" lang="en-US" altLang="zh-CN" sz="3600" b="1">
                <a:solidFill>
                  <a:srgbClr val="A50021"/>
                </a:solidFill>
              </a:rPr>
              <a:t>m</a:t>
            </a:r>
            <a:r>
              <a:rPr kumimoji="1" lang="zh-CN" altLang="en-US" sz="3600" b="1">
                <a:solidFill>
                  <a:srgbClr val="A50021"/>
                </a:solidFill>
              </a:rPr>
              <a:t>）</a:t>
            </a:r>
          </a:p>
          <a:p>
            <a:pPr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endParaRPr kumimoji="1" lang="en-US" altLang="zh-CN" sz="3600" b="1">
              <a:solidFill>
                <a:srgbClr val="A50021"/>
              </a:solidFill>
            </a:endParaRPr>
          </a:p>
        </p:txBody>
      </p:sp>
      <p:grpSp>
        <p:nvGrpSpPr>
          <p:cNvPr id="11315" name="Group 51"/>
          <p:cNvGrpSpPr>
            <a:grpSpLocks/>
          </p:cNvGrpSpPr>
          <p:nvPr/>
        </p:nvGrpSpPr>
        <p:grpSpPr bwMode="auto">
          <a:xfrm>
            <a:off x="4572000" y="2997200"/>
            <a:ext cx="4348163" cy="3327400"/>
            <a:chOff x="2880" y="890"/>
            <a:chExt cx="2739" cy="2096"/>
          </a:xfrm>
        </p:grpSpPr>
        <p:grpSp>
          <p:nvGrpSpPr>
            <p:cNvPr id="11300" name="Group 36"/>
            <p:cNvGrpSpPr>
              <a:grpSpLocks/>
            </p:cNvGrpSpPr>
            <p:nvPr/>
          </p:nvGrpSpPr>
          <p:grpSpPr bwMode="auto">
            <a:xfrm>
              <a:off x="2880" y="890"/>
              <a:ext cx="2739" cy="2096"/>
              <a:chOff x="2608" y="1465"/>
              <a:chExt cx="2739" cy="2822"/>
            </a:xfrm>
          </p:grpSpPr>
          <p:sp>
            <p:nvSpPr>
              <p:cNvPr id="11286" name="Rectangle 22"/>
              <p:cNvSpPr>
                <a:spLocks noChangeArrowheads="1"/>
              </p:cNvSpPr>
              <p:nvPr/>
            </p:nvSpPr>
            <p:spPr bwMode="auto">
              <a:xfrm>
                <a:off x="2608" y="2069"/>
                <a:ext cx="2721" cy="907"/>
              </a:xfrm>
              <a:prstGeom prst="rect">
                <a:avLst/>
              </a:prstGeom>
              <a:solidFill>
                <a:srgbClr val="008080"/>
              </a:solidFill>
              <a:ln w="9525" algn="ctr">
                <a:solidFill>
                  <a:srgbClr val="00336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FontTx/>
                  <a:buChar char="•"/>
                </a:pPr>
                <a:endParaRPr kumimoji="1" lang="zh-CN" altLang="en-US" sz="3000" b="1">
                  <a:solidFill>
                    <a:srgbClr val="000066"/>
                  </a:solidFill>
                </a:endParaRPr>
              </a:p>
            </p:txBody>
          </p:sp>
          <p:sp>
            <p:nvSpPr>
              <p:cNvPr id="11287" name="Rectangle 23"/>
              <p:cNvSpPr>
                <a:spLocks noChangeArrowheads="1"/>
              </p:cNvSpPr>
              <p:nvPr/>
            </p:nvSpPr>
            <p:spPr bwMode="auto">
              <a:xfrm>
                <a:off x="2608" y="2976"/>
                <a:ext cx="2721" cy="91"/>
              </a:xfrm>
              <a:prstGeom prst="rect">
                <a:avLst/>
              </a:prstGeom>
              <a:solidFill>
                <a:srgbClr val="FF6600"/>
              </a:solidFill>
              <a:ln w="9525" algn="ctr">
                <a:solidFill>
                  <a:srgbClr val="00336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FontTx/>
                  <a:buChar char="•"/>
                </a:pPr>
                <a:endParaRPr kumimoji="1" lang="zh-CN" altLang="en-US" sz="3000" b="1">
                  <a:solidFill>
                    <a:srgbClr val="000066"/>
                  </a:solidFill>
                </a:endParaRPr>
              </a:p>
            </p:txBody>
          </p:sp>
          <p:sp>
            <p:nvSpPr>
              <p:cNvPr id="11288" name="Rectangle 24"/>
              <p:cNvSpPr>
                <a:spLocks noChangeArrowheads="1"/>
              </p:cNvSpPr>
              <p:nvPr/>
            </p:nvSpPr>
            <p:spPr bwMode="auto">
              <a:xfrm>
                <a:off x="2608" y="1979"/>
                <a:ext cx="2721" cy="91"/>
              </a:xfrm>
              <a:prstGeom prst="rect">
                <a:avLst/>
              </a:prstGeom>
              <a:solidFill>
                <a:srgbClr val="FF6600"/>
              </a:solidFill>
              <a:ln w="9525" algn="ctr">
                <a:solidFill>
                  <a:srgbClr val="00336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FontTx/>
                  <a:buChar char="•"/>
                </a:pPr>
                <a:endParaRPr kumimoji="1" lang="zh-CN" altLang="en-US" sz="3000" b="1">
                  <a:solidFill>
                    <a:srgbClr val="000066"/>
                  </a:solidFill>
                </a:endParaRPr>
              </a:p>
            </p:txBody>
          </p:sp>
          <p:sp>
            <p:nvSpPr>
              <p:cNvPr id="11289" name="Line 25"/>
              <p:cNvSpPr>
                <a:spLocks noChangeShapeType="1"/>
              </p:cNvSpPr>
              <p:nvPr/>
            </p:nvSpPr>
            <p:spPr bwMode="auto">
              <a:xfrm>
                <a:off x="2925" y="1706"/>
                <a:ext cx="0" cy="1633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FontTx/>
                  <a:buChar char="•"/>
                </a:pPr>
                <a:endParaRPr kumimoji="1" lang="zh-CN" altLang="en-US" sz="3000" b="1">
                  <a:solidFill>
                    <a:srgbClr val="000066"/>
                  </a:solidFill>
                </a:endParaRPr>
              </a:p>
            </p:txBody>
          </p:sp>
          <p:sp>
            <p:nvSpPr>
              <p:cNvPr id="11290" name="Line 26"/>
              <p:cNvSpPr>
                <a:spLocks noChangeShapeType="1"/>
              </p:cNvSpPr>
              <p:nvPr/>
            </p:nvSpPr>
            <p:spPr bwMode="auto">
              <a:xfrm>
                <a:off x="2924" y="3339"/>
                <a:ext cx="1408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FontTx/>
                  <a:buChar char="•"/>
                </a:pPr>
                <a:endParaRPr kumimoji="1" lang="zh-CN" altLang="en-US" sz="3000" b="1">
                  <a:solidFill>
                    <a:srgbClr val="000066"/>
                  </a:solidFill>
                </a:endParaRPr>
              </a:p>
            </p:txBody>
          </p:sp>
          <p:sp>
            <p:nvSpPr>
              <p:cNvPr id="11291" name="Line 27"/>
              <p:cNvSpPr>
                <a:spLocks noChangeShapeType="1"/>
              </p:cNvSpPr>
              <p:nvPr/>
            </p:nvSpPr>
            <p:spPr bwMode="auto">
              <a:xfrm>
                <a:off x="2925" y="1706"/>
                <a:ext cx="1407" cy="1633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FontTx/>
                  <a:buChar char="•"/>
                </a:pPr>
                <a:endParaRPr kumimoji="1" lang="zh-CN" altLang="en-US" sz="3000" b="1">
                  <a:solidFill>
                    <a:srgbClr val="000066"/>
                  </a:solidFill>
                </a:endParaRPr>
              </a:p>
            </p:txBody>
          </p:sp>
          <p:sp>
            <p:nvSpPr>
              <p:cNvPr id="11292" name="Line 28"/>
              <p:cNvSpPr>
                <a:spLocks noChangeShapeType="1"/>
              </p:cNvSpPr>
              <p:nvPr/>
            </p:nvSpPr>
            <p:spPr bwMode="auto">
              <a:xfrm>
                <a:off x="4332" y="3339"/>
                <a:ext cx="725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FontTx/>
                  <a:buChar char="•"/>
                </a:pPr>
                <a:endParaRPr kumimoji="1" lang="zh-CN" altLang="en-US" sz="3000" b="1">
                  <a:solidFill>
                    <a:srgbClr val="000066"/>
                  </a:solidFill>
                </a:endParaRPr>
              </a:p>
            </p:txBody>
          </p:sp>
          <p:sp>
            <p:nvSpPr>
              <p:cNvPr id="11293" name="Line 29"/>
              <p:cNvSpPr>
                <a:spLocks noChangeShapeType="1"/>
              </p:cNvSpPr>
              <p:nvPr/>
            </p:nvSpPr>
            <p:spPr bwMode="auto">
              <a:xfrm>
                <a:off x="4332" y="3339"/>
                <a:ext cx="725" cy="771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FontTx/>
                  <a:buChar char="•"/>
                </a:pPr>
                <a:endParaRPr kumimoji="1" lang="zh-CN" altLang="en-US" sz="3000" b="1">
                  <a:solidFill>
                    <a:srgbClr val="000066"/>
                  </a:solidFill>
                </a:endParaRPr>
              </a:p>
            </p:txBody>
          </p:sp>
          <p:sp>
            <p:nvSpPr>
              <p:cNvPr id="11294" name="Line 30"/>
              <p:cNvSpPr>
                <a:spLocks noChangeShapeType="1"/>
              </p:cNvSpPr>
              <p:nvPr/>
            </p:nvSpPr>
            <p:spPr bwMode="auto">
              <a:xfrm>
                <a:off x="5057" y="3339"/>
                <a:ext cx="0" cy="771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FontTx/>
                  <a:buChar char="•"/>
                </a:pPr>
                <a:endParaRPr kumimoji="1" lang="zh-CN" altLang="en-US" sz="3000" b="1">
                  <a:solidFill>
                    <a:srgbClr val="000066"/>
                  </a:solidFill>
                </a:endParaRPr>
              </a:p>
            </p:txBody>
          </p:sp>
          <p:sp>
            <p:nvSpPr>
              <p:cNvPr id="11295" name="Text Box 31"/>
              <p:cNvSpPr txBox="1">
                <a:spLocks noChangeArrowheads="1"/>
              </p:cNvSpPr>
              <p:nvPr/>
            </p:nvSpPr>
            <p:spPr bwMode="auto">
              <a:xfrm>
                <a:off x="2731" y="1465"/>
                <a:ext cx="255" cy="35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8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marL="342900" indent="-342900"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</a:pPr>
                <a:r>
                  <a:rPr kumimoji="1" lang="en-US" altLang="zh-CN" sz="2400" b="1">
                    <a:solidFill>
                      <a:srgbClr val="000066"/>
                    </a:solidFill>
                  </a:rPr>
                  <a:t>A</a:t>
                </a:r>
              </a:p>
            </p:txBody>
          </p:sp>
          <p:sp>
            <p:nvSpPr>
              <p:cNvPr id="11296" name="Text Box 32"/>
              <p:cNvSpPr txBox="1">
                <a:spLocks noChangeArrowheads="1"/>
              </p:cNvSpPr>
              <p:nvPr/>
            </p:nvSpPr>
            <p:spPr bwMode="auto">
              <a:xfrm>
                <a:off x="2731" y="3188"/>
                <a:ext cx="255" cy="35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8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marL="342900" indent="-342900"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</a:pPr>
                <a:r>
                  <a:rPr kumimoji="1" lang="en-US" altLang="zh-CN" sz="2400" b="1">
                    <a:solidFill>
                      <a:srgbClr val="000066"/>
                    </a:solidFill>
                  </a:rPr>
                  <a:t>B</a:t>
                </a:r>
              </a:p>
            </p:txBody>
          </p:sp>
          <p:sp>
            <p:nvSpPr>
              <p:cNvPr id="11297" name="Text Box 33"/>
              <p:cNvSpPr txBox="1">
                <a:spLocks noChangeArrowheads="1"/>
              </p:cNvSpPr>
              <p:nvPr/>
            </p:nvSpPr>
            <p:spPr bwMode="auto">
              <a:xfrm>
                <a:off x="4183" y="3279"/>
                <a:ext cx="255" cy="35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8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marL="342900" indent="-342900"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</a:pPr>
                <a:r>
                  <a:rPr kumimoji="1" lang="en-US" altLang="zh-CN" sz="2400" b="1">
                    <a:solidFill>
                      <a:srgbClr val="000066"/>
                    </a:solidFill>
                  </a:rPr>
                  <a:t>D</a:t>
                </a:r>
              </a:p>
            </p:txBody>
          </p:sp>
          <p:sp>
            <p:nvSpPr>
              <p:cNvPr id="11298" name="Text Box 34"/>
              <p:cNvSpPr txBox="1">
                <a:spLocks noChangeArrowheads="1"/>
              </p:cNvSpPr>
              <p:nvPr/>
            </p:nvSpPr>
            <p:spPr bwMode="auto">
              <a:xfrm>
                <a:off x="4954" y="3098"/>
                <a:ext cx="255" cy="35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8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marL="342900" indent="-342900"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</a:pPr>
                <a:r>
                  <a:rPr kumimoji="1" lang="en-US" altLang="zh-CN" sz="2400" b="1">
                    <a:solidFill>
                      <a:srgbClr val="000066"/>
                    </a:solidFill>
                  </a:rPr>
                  <a:t>C</a:t>
                </a:r>
              </a:p>
            </p:txBody>
          </p:sp>
          <p:sp>
            <p:nvSpPr>
              <p:cNvPr id="11299" name="Text Box 35"/>
              <p:cNvSpPr txBox="1">
                <a:spLocks noChangeArrowheads="1"/>
              </p:cNvSpPr>
              <p:nvPr/>
            </p:nvSpPr>
            <p:spPr bwMode="auto">
              <a:xfrm>
                <a:off x="5103" y="3930"/>
                <a:ext cx="244" cy="35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8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marL="342900" indent="-342900"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</a:pPr>
                <a:r>
                  <a:rPr kumimoji="1" lang="en-US" altLang="zh-CN" sz="2400" b="1">
                    <a:solidFill>
                      <a:srgbClr val="000066"/>
                    </a:solidFill>
                  </a:rPr>
                  <a:t>E</a:t>
                </a:r>
              </a:p>
            </p:txBody>
          </p:sp>
        </p:grpSp>
        <p:sp>
          <p:nvSpPr>
            <p:cNvPr id="11307" name="Line 43"/>
            <p:cNvSpPr>
              <a:spLocks noChangeShapeType="1"/>
            </p:cNvSpPr>
            <p:nvPr/>
          </p:nvSpPr>
          <p:spPr bwMode="auto">
            <a:xfrm>
              <a:off x="3198" y="2205"/>
              <a:ext cx="45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kumimoji="1" lang="zh-CN" altLang="en-US" sz="3000" b="1">
                <a:solidFill>
                  <a:srgbClr val="000066"/>
                </a:solidFill>
              </a:endParaRPr>
            </a:p>
          </p:txBody>
        </p:sp>
        <p:sp>
          <p:nvSpPr>
            <p:cNvPr id="11308" name="Line 44"/>
            <p:cNvSpPr>
              <a:spLocks noChangeShapeType="1"/>
            </p:cNvSpPr>
            <p:nvPr/>
          </p:nvSpPr>
          <p:spPr bwMode="auto">
            <a:xfrm>
              <a:off x="3243" y="2205"/>
              <a:ext cx="0" cy="46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kumimoji="1" lang="zh-CN" altLang="en-US" sz="3000" b="1">
                <a:solidFill>
                  <a:srgbClr val="000066"/>
                </a:solidFill>
              </a:endParaRPr>
            </a:p>
          </p:txBody>
        </p:sp>
        <p:sp>
          <p:nvSpPr>
            <p:cNvPr id="11309" name="Line 45"/>
            <p:cNvSpPr>
              <a:spLocks noChangeShapeType="1"/>
            </p:cNvSpPr>
            <p:nvPr/>
          </p:nvSpPr>
          <p:spPr bwMode="auto">
            <a:xfrm>
              <a:off x="5284" y="2296"/>
              <a:ext cx="0" cy="45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kumimoji="1" lang="zh-CN" altLang="en-US" sz="3000" b="1">
                <a:solidFill>
                  <a:srgbClr val="000066"/>
                </a:solidFill>
              </a:endParaRPr>
            </a:p>
          </p:txBody>
        </p:sp>
        <p:sp>
          <p:nvSpPr>
            <p:cNvPr id="11314" name="Line 50"/>
            <p:cNvSpPr>
              <a:spLocks noChangeShapeType="1"/>
            </p:cNvSpPr>
            <p:nvPr/>
          </p:nvSpPr>
          <p:spPr bwMode="auto">
            <a:xfrm>
              <a:off x="5284" y="2341"/>
              <a:ext cx="45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kumimoji="1" lang="zh-CN" altLang="en-US" sz="3000" b="1">
                <a:solidFill>
                  <a:srgbClr val="00006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79768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1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13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3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13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13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13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188913"/>
            <a:ext cx="3167062" cy="2627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66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3141663"/>
            <a:ext cx="3276600" cy="2989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66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231775" y="96838"/>
            <a:ext cx="7459093" cy="4570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8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1" lang="zh-CN" altLang="en-US" sz="3000" b="1" dirty="0" smtClean="0">
                <a:solidFill>
                  <a:srgbClr val="000066"/>
                </a:solidFill>
              </a:rPr>
              <a:t>例</a:t>
            </a:r>
            <a:r>
              <a:rPr kumimoji="1" lang="en-US" altLang="zh-CN" sz="3000" b="1" dirty="0" smtClean="0">
                <a:solidFill>
                  <a:srgbClr val="000066"/>
                </a:solidFill>
              </a:rPr>
              <a:t>6 </a:t>
            </a:r>
            <a:r>
              <a:rPr kumimoji="1" lang="zh-CN" altLang="en-US" sz="3000" b="1" dirty="0">
                <a:solidFill>
                  <a:srgbClr val="000066"/>
                </a:solidFill>
              </a:rPr>
              <a:t>已知左、右并排的两棵大树的高分别是</a:t>
            </a:r>
          </a:p>
          <a:p>
            <a:pPr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1" lang="en-US" altLang="zh-CN" sz="3000" b="1" dirty="0">
                <a:solidFill>
                  <a:srgbClr val="000066"/>
                </a:solidFill>
              </a:rPr>
              <a:t>AB=8m</a:t>
            </a:r>
            <a:r>
              <a:rPr kumimoji="1" lang="zh-CN" altLang="en-US" sz="3000" b="1" dirty="0">
                <a:solidFill>
                  <a:srgbClr val="000066"/>
                </a:solidFill>
              </a:rPr>
              <a:t>和</a:t>
            </a:r>
            <a:r>
              <a:rPr kumimoji="1" lang="en-US" altLang="zh-CN" sz="3000" b="1" dirty="0">
                <a:solidFill>
                  <a:srgbClr val="000066"/>
                </a:solidFill>
              </a:rPr>
              <a:t>CD=12m</a:t>
            </a:r>
            <a:r>
              <a:rPr kumimoji="1" lang="zh-CN" altLang="en-US" sz="3000" b="1" dirty="0">
                <a:solidFill>
                  <a:srgbClr val="000066"/>
                </a:solidFill>
              </a:rPr>
              <a:t>，两树的根部的距离</a:t>
            </a:r>
          </a:p>
          <a:p>
            <a:pPr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1" lang="en-US" altLang="zh-CN" sz="3000" b="1" dirty="0">
                <a:solidFill>
                  <a:srgbClr val="000066"/>
                </a:solidFill>
              </a:rPr>
              <a:t>BD=5m</a:t>
            </a:r>
            <a:r>
              <a:rPr kumimoji="1" lang="zh-CN" altLang="en-US" sz="3000" b="1" dirty="0">
                <a:solidFill>
                  <a:srgbClr val="000066"/>
                </a:solidFill>
              </a:rPr>
              <a:t>，一个身高</a:t>
            </a:r>
            <a:r>
              <a:rPr kumimoji="1" lang="en-US" altLang="zh-CN" sz="3000" b="1" dirty="0">
                <a:solidFill>
                  <a:srgbClr val="000066"/>
                </a:solidFill>
              </a:rPr>
              <a:t>1.6m</a:t>
            </a:r>
            <a:r>
              <a:rPr kumimoji="1" lang="zh-CN" altLang="en-US" sz="3000" b="1" dirty="0">
                <a:solidFill>
                  <a:srgbClr val="000066"/>
                </a:solidFill>
              </a:rPr>
              <a:t>的人沿着正</a:t>
            </a:r>
          </a:p>
          <a:p>
            <a:pPr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1" lang="zh-CN" altLang="en-US" sz="3000" b="1" dirty="0">
                <a:solidFill>
                  <a:srgbClr val="000066"/>
                </a:solidFill>
              </a:rPr>
              <a:t>对这两棵树的一条水平直路</a:t>
            </a:r>
            <a:r>
              <a:rPr kumimoji="1" lang="en-US" altLang="zh-CN" sz="3000" b="1" dirty="0">
                <a:solidFill>
                  <a:srgbClr val="000066"/>
                </a:solidFill>
              </a:rPr>
              <a:t>ι</a:t>
            </a:r>
          </a:p>
          <a:p>
            <a:pPr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1" lang="zh-CN" altLang="en-US" sz="3000" b="1" dirty="0">
                <a:solidFill>
                  <a:srgbClr val="000066"/>
                </a:solidFill>
              </a:rPr>
              <a:t>从左向右前进，当他与左边</a:t>
            </a:r>
          </a:p>
          <a:p>
            <a:pPr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1" lang="zh-CN" altLang="en-US" sz="3000" b="1" dirty="0">
                <a:solidFill>
                  <a:srgbClr val="000066"/>
                </a:solidFill>
              </a:rPr>
              <a:t>较低的树的距离小于多少时，</a:t>
            </a:r>
          </a:p>
          <a:p>
            <a:pPr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1" lang="zh-CN" altLang="en-US" sz="3000" b="1" dirty="0">
                <a:solidFill>
                  <a:srgbClr val="000066"/>
                </a:solidFill>
              </a:rPr>
              <a:t>就不能看到右边较高的树的顶</a:t>
            </a:r>
          </a:p>
          <a:p>
            <a:pPr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1" lang="zh-CN" altLang="en-US" sz="3000" b="1" dirty="0">
                <a:solidFill>
                  <a:srgbClr val="000066"/>
                </a:solidFill>
              </a:rPr>
              <a:t>端点</a:t>
            </a:r>
            <a:r>
              <a:rPr kumimoji="1" lang="en-US" altLang="zh-CN" sz="3000" b="1" dirty="0">
                <a:solidFill>
                  <a:srgbClr val="000066"/>
                </a:solidFill>
              </a:rPr>
              <a:t>C</a:t>
            </a:r>
            <a:r>
              <a:rPr kumimoji="1" lang="zh-CN" altLang="en-US" sz="3000" b="1" dirty="0">
                <a:solidFill>
                  <a:srgbClr val="000066"/>
                </a:solidFill>
              </a:rPr>
              <a:t>？</a:t>
            </a:r>
          </a:p>
          <a:p>
            <a:pPr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endParaRPr kumimoji="1" lang="en-US" altLang="zh-CN" sz="3000" b="1" dirty="0">
              <a:solidFill>
                <a:srgbClr val="000066"/>
              </a:solidFill>
            </a:endParaRPr>
          </a:p>
        </p:txBody>
      </p:sp>
      <p:sp>
        <p:nvSpPr>
          <p:cNvPr id="10247" name="AutoShape 7"/>
          <p:cNvSpPr>
            <a:spLocks noChangeArrowheads="1"/>
          </p:cNvSpPr>
          <p:nvPr/>
        </p:nvSpPr>
        <p:spPr bwMode="auto">
          <a:xfrm>
            <a:off x="250825" y="4221163"/>
            <a:ext cx="5473700" cy="2636837"/>
          </a:xfrm>
          <a:prstGeom prst="wedgeRoundRectCallout">
            <a:avLst>
              <a:gd name="adj1" fmla="val 62153"/>
              <a:gd name="adj2" fmla="val -88051"/>
              <a:gd name="adj3" fmla="val 16667"/>
            </a:avLst>
          </a:prstGeom>
          <a:solidFill>
            <a:srgbClr val="FFCCFF"/>
          </a:solidFill>
          <a:ln w="9525" algn="ctr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1" lang="zh-CN" altLang="en-US" sz="3000" b="1">
                <a:solidFill>
                  <a:srgbClr val="A50021"/>
                </a:solidFill>
              </a:rPr>
              <a:t>设观察者眼晴的位置（</a:t>
            </a:r>
            <a:r>
              <a:rPr kumimoji="1" lang="zh-CN" altLang="en-US" sz="3000" b="1">
                <a:solidFill>
                  <a:srgbClr val="009999"/>
                </a:solidFill>
              </a:rPr>
              <a:t>视点</a:t>
            </a:r>
            <a:r>
              <a:rPr kumimoji="1" lang="zh-CN" altLang="en-US" sz="3000" b="1">
                <a:solidFill>
                  <a:srgbClr val="A50021"/>
                </a:solidFill>
              </a:rPr>
              <a:t>）</a:t>
            </a:r>
          </a:p>
          <a:p>
            <a:pPr marL="34290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1" lang="zh-CN" altLang="en-US" sz="3000" b="1">
                <a:solidFill>
                  <a:srgbClr val="A50021"/>
                </a:solidFill>
              </a:rPr>
              <a:t>为</a:t>
            </a:r>
            <a:r>
              <a:rPr kumimoji="1" lang="en-US" altLang="zh-CN" sz="3000" b="1">
                <a:solidFill>
                  <a:srgbClr val="A50021"/>
                </a:solidFill>
              </a:rPr>
              <a:t>F</a:t>
            </a:r>
            <a:r>
              <a:rPr kumimoji="1" lang="zh-CN" altLang="en-US" sz="3000" b="1">
                <a:solidFill>
                  <a:srgbClr val="A50021"/>
                </a:solidFill>
              </a:rPr>
              <a:t>，∠</a:t>
            </a:r>
            <a:r>
              <a:rPr kumimoji="1" lang="en-US" altLang="zh-CN" sz="3000" b="1">
                <a:solidFill>
                  <a:srgbClr val="A50021"/>
                </a:solidFill>
              </a:rPr>
              <a:t>CFK</a:t>
            </a:r>
            <a:r>
              <a:rPr kumimoji="1" lang="zh-CN" altLang="en-US" sz="3000" b="1">
                <a:solidFill>
                  <a:srgbClr val="A50021"/>
                </a:solidFill>
              </a:rPr>
              <a:t>和∠</a:t>
            </a:r>
            <a:r>
              <a:rPr kumimoji="1" lang="en-US" altLang="zh-CN" sz="3000" b="1">
                <a:solidFill>
                  <a:srgbClr val="A50021"/>
                </a:solidFill>
              </a:rPr>
              <a:t>AFH</a:t>
            </a:r>
            <a:r>
              <a:rPr kumimoji="1" lang="zh-CN" altLang="en-US" sz="3000" b="1">
                <a:solidFill>
                  <a:srgbClr val="A50021"/>
                </a:solidFill>
              </a:rPr>
              <a:t>分别是</a:t>
            </a:r>
          </a:p>
          <a:p>
            <a:pPr marL="34290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1" lang="zh-CN" altLang="en-US" sz="3000" b="1">
                <a:solidFill>
                  <a:srgbClr val="A50021"/>
                </a:solidFill>
              </a:rPr>
              <a:t>观察点</a:t>
            </a:r>
            <a:r>
              <a:rPr kumimoji="1" lang="en-US" altLang="zh-CN" sz="3000" b="1">
                <a:solidFill>
                  <a:srgbClr val="A50021"/>
                </a:solidFill>
              </a:rPr>
              <a:t>C</a:t>
            </a:r>
            <a:r>
              <a:rPr kumimoji="1" lang="zh-CN" altLang="en-US" sz="3000" b="1">
                <a:solidFill>
                  <a:srgbClr val="A50021"/>
                </a:solidFill>
              </a:rPr>
              <a:t>、</a:t>
            </a:r>
            <a:r>
              <a:rPr kumimoji="1" lang="en-US" altLang="zh-CN" sz="3000" b="1">
                <a:solidFill>
                  <a:srgbClr val="A50021"/>
                </a:solidFill>
              </a:rPr>
              <a:t>A</a:t>
            </a:r>
            <a:r>
              <a:rPr kumimoji="1" lang="zh-CN" altLang="en-US" sz="3000" b="1">
                <a:solidFill>
                  <a:srgbClr val="A50021"/>
                </a:solidFill>
              </a:rPr>
              <a:t>的</a:t>
            </a:r>
            <a:r>
              <a:rPr kumimoji="1" lang="zh-CN" altLang="en-US" sz="3000" b="1">
                <a:solidFill>
                  <a:srgbClr val="009999"/>
                </a:solidFill>
              </a:rPr>
              <a:t>仰角</a:t>
            </a:r>
            <a:r>
              <a:rPr kumimoji="1" lang="zh-CN" altLang="en-US" sz="3000" b="1">
                <a:solidFill>
                  <a:srgbClr val="A50021"/>
                </a:solidFill>
              </a:rPr>
              <a:t>，区域</a:t>
            </a:r>
            <a:r>
              <a:rPr kumimoji="1" lang="en-US" altLang="zh-CN" sz="3000" b="1">
                <a:solidFill>
                  <a:srgbClr val="A50021"/>
                </a:solidFill>
              </a:rPr>
              <a:t>Ⅰ</a:t>
            </a:r>
          </a:p>
          <a:p>
            <a:pPr marL="34290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1" lang="zh-CN" altLang="en-US" sz="3000" b="1">
                <a:solidFill>
                  <a:srgbClr val="A50021"/>
                </a:solidFill>
              </a:rPr>
              <a:t>和区域</a:t>
            </a:r>
            <a:r>
              <a:rPr kumimoji="1" lang="en-US" altLang="zh-CN" sz="3000" b="1">
                <a:solidFill>
                  <a:srgbClr val="A50021"/>
                </a:solidFill>
              </a:rPr>
              <a:t>Ⅱ</a:t>
            </a:r>
            <a:r>
              <a:rPr kumimoji="1" lang="zh-CN" altLang="en-US" sz="3000" b="1">
                <a:solidFill>
                  <a:srgbClr val="A50021"/>
                </a:solidFill>
              </a:rPr>
              <a:t>都在观察者看不到</a:t>
            </a:r>
          </a:p>
          <a:p>
            <a:pPr marL="34290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1" lang="zh-CN" altLang="en-US" sz="3000" b="1">
                <a:solidFill>
                  <a:srgbClr val="A50021"/>
                </a:solidFill>
              </a:rPr>
              <a:t>的区域（</a:t>
            </a:r>
            <a:r>
              <a:rPr kumimoji="1" lang="zh-CN" altLang="en-US" sz="3000" b="1">
                <a:solidFill>
                  <a:srgbClr val="009999"/>
                </a:solidFill>
              </a:rPr>
              <a:t>盲区</a:t>
            </a:r>
            <a:r>
              <a:rPr kumimoji="1" lang="zh-CN" altLang="en-US" sz="3000" b="1">
                <a:solidFill>
                  <a:srgbClr val="A50021"/>
                </a:solidFill>
              </a:rPr>
              <a:t>）之内。</a:t>
            </a:r>
          </a:p>
        </p:txBody>
      </p:sp>
    </p:spTree>
    <p:extLst>
      <p:ext uri="{BB962C8B-B14F-4D97-AF65-F5344CB8AC3E}">
        <p14:creationId xmlns:p14="http://schemas.microsoft.com/office/powerpoint/2010/main" val="1459200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7" grpId="0" build="allAtOnce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205038"/>
            <a:ext cx="4356100" cy="3744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66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79388" y="404813"/>
            <a:ext cx="8439150" cy="452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8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1" lang="zh-CN" altLang="en-US" sz="3000" b="1">
                <a:solidFill>
                  <a:srgbClr val="000066"/>
                </a:solidFill>
              </a:rPr>
              <a:t>解：假设观察者从左向右走到点</a:t>
            </a:r>
            <a:r>
              <a:rPr kumimoji="1" lang="en-US" altLang="zh-CN" sz="3000" b="1">
                <a:solidFill>
                  <a:srgbClr val="000066"/>
                </a:solidFill>
              </a:rPr>
              <a:t>E</a:t>
            </a:r>
            <a:r>
              <a:rPr kumimoji="1" lang="zh-CN" altLang="en-US" sz="3000" b="1">
                <a:solidFill>
                  <a:srgbClr val="000066"/>
                </a:solidFill>
              </a:rPr>
              <a:t>时，他的眼睛的</a:t>
            </a:r>
          </a:p>
          <a:p>
            <a:pPr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1" lang="zh-CN" altLang="en-US" sz="3000" b="1">
                <a:solidFill>
                  <a:srgbClr val="000066"/>
                </a:solidFill>
              </a:rPr>
              <a:t>位置点</a:t>
            </a:r>
            <a:r>
              <a:rPr kumimoji="1" lang="en-US" altLang="zh-CN" sz="3000" b="1">
                <a:solidFill>
                  <a:srgbClr val="000066"/>
                </a:solidFill>
              </a:rPr>
              <a:t>F</a:t>
            </a:r>
            <a:r>
              <a:rPr kumimoji="1" lang="zh-CN" altLang="en-US" sz="3000" b="1">
                <a:solidFill>
                  <a:srgbClr val="000066"/>
                </a:solidFill>
              </a:rPr>
              <a:t>与两棵树的顶端点</a:t>
            </a:r>
            <a:r>
              <a:rPr kumimoji="1" lang="en-US" altLang="zh-CN" sz="3000" b="1">
                <a:solidFill>
                  <a:srgbClr val="000066"/>
                </a:solidFill>
              </a:rPr>
              <a:t>A</a:t>
            </a:r>
            <a:r>
              <a:rPr kumimoji="1" lang="zh-CN" altLang="en-US" sz="3000" b="1">
                <a:solidFill>
                  <a:srgbClr val="000066"/>
                </a:solidFill>
              </a:rPr>
              <a:t>、</a:t>
            </a:r>
            <a:r>
              <a:rPr kumimoji="1" lang="en-US" altLang="zh-CN" sz="3000" b="1">
                <a:solidFill>
                  <a:srgbClr val="000066"/>
                </a:solidFill>
              </a:rPr>
              <a:t>C</a:t>
            </a:r>
            <a:r>
              <a:rPr kumimoji="1" lang="zh-CN" altLang="en-US" sz="3000" b="1">
                <a:solidFill>
                  <a:srgbClr val="000066"/>
                </a:solidFill>
              </a:rPr>
              <a:t>在一条直线上。</a:t>
            </a:r>
          </a:p>
          <a:p>
            <a:pPr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1" lang="zh-CN" altLang="en-US" sz="3000" b="1">
                <a:solidFill>
                  <a:srgbClr val="000066"/>
                </a:solidFill>
              </a:rPr>
              <a:t>    ∵</a:t>
            </a:r>
            <a:r>
              <a:rPr kumimoji="1" lang="en-US" altLang="zh-CN" sz="3000" b="1">
                <a:solidFill>
                  <a:srgbClr val="000066"/>
                </a:solidFill>
              </a:rPr>
              <a:t>AB⊥ι</a:t>
            </a:r>
            <a:r>
              <a:rPr kumimoji="1" lang="zh-CN" altLang="en-US" sz="3000" b="1">
                <a:solidFill>
                  <a:srgbClr val="000066"/>
                </a:solidFill>
              </a:rPr>
              <a:t>，</a:t>
            </a:r>
            <a:r>
              <a:rPr kumimoji="1" lang="en-US" altLang="zh-CN" sz="3000" b="1">
                <a:solidFill>
                  <a:srgbClr val="000066"/>
                </a:solidFill>
              </a:rPr>
              <a:t>CD⊥ι</a:t>
            </a:r>
            <a:r>
              <a:rPr kumimoji="1" lang="zh-CN" altLang="en-US" sz="3000" b="1">
                <a:solidFill>
                  <a:srgbClr val="000066"/>
                </a:solidFill>
              </a:rPr>
              <a:t>，</a:t>
            </a:r>
          </a:p>
          <a:p>
            <a:pPr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1" lang="zh-CN" altLang="en-US" sz="3000" b="1">
                <a:solidFill>
                  <a:srgbClr val="000066"/>
                </a:solidFill>
              </a:rPr>
              <a:t>    ∴</a:t>
            </a:r>
            <a:r>
              <a:rPr kumimoji="1" lang="en-US" altLang="zh-CN" sz="3000" b="1">
                <a:solidFill>
                  <a:srgbClr val="000066"/>
                </a:solidFill>
              </a:rPr>
              <a:t>AB∥CD</a:t>
            </a:r>
            <a:r>
              <a:rPr kumimoji="1" lang="zh-CN" altLang="en-US" sz="3000" b="1">
                <a:solidFill>
                  <a:srgbClr val="000066"/>
                </a:solidFill>
              </a:rPr>
              <a:t>，△</a:t>
            </a:r>
            <a:r>
              <a:rPr kumimoji="1" lang="en-US" altLang="zh-CN" sz="3000" b="1">
                <a:solidFill>
                  <a:srgbClr val="000066"/>
                </a:solidFill>
              </a:rPr>
              <a:t>AFH∽△CFK</a:t>
            </a:r>
            <a:r>
              <a:rPr kumimoji="1" lang="zh-CN" altLang="en-US" sz="3000" b="1">
                <a:solidFill>
                  <a:srgbClr val="000066"/>
                </a:solidFill>
              </a:rPr>
              <a:t>，</a:t>
            </a:r>
          </a:p>
          <a:p>
            <a:pPr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1" lang="zh-CN" altLang="en-US" sz="3000" b="1">
                <a:solidFill>
                  <a:srgbClr val="000066"/>
                </a:solidFill>
              </a:rPr>
              <a:t>    ∴</a:t>
            </a:r>
            <a:r>
              <a:rPr kumimoji="1" lang="en-US" altLang="zh-CN" sz="3000" b="1">
                <a:solidFill>
                  <a:srgbClr val="000066"/>
                </a:solidFill>
              </a:rPr>
              <a:t>FH</a:t>
            </a:r>
            <a:r>
              <a:rPr kumimoji="1" lang="zh-CN" altLang="en-US" sz="3000" b="1">
                <a:solidFill>
                  <a:srgbClr val="000066"/>
                </a:solidFill>
              </a:rPr>
              <a:t>：</a:t>
            </a:r>
            <a:r>
              <a:rPr kumimoji="1" lang="en-US" altLang="zh-CN" sz="3000" b="1">
                <a:solidFill>
                  <a:srgbClr val="000066"/>
                </a:solidFill>
              </a:rPr>
              <a:t>FK=AH</a:t>
            </a:r>
            <a:r>
              <a:rPr kumimoji="1" lang="zh-CN" altLang="en-US" sz="3000" b="1">
                <a:solidFill>
                  <a:srgbClr val="000066"/>
                </a:solidFill>
              </a:rPr>
              <a:t>：</a:t>
            </a:r>
            <a:r>
              <a:rPr kumimoji="1" lang="en-US" altLang="zh-CN" sz="3000" b="1">
                <a:solidFill>
                  <a:srgbClr val="000066"/>
                </a:solidFill>
              </a:rPr>
              <a:t>CK</a:t>
            </a:r>
            <a:r>
              <a:rPr kumimoji="1" lang="zh-CN" altLang="en-US" sz="3000" b="1">
                <a:solidFill>
                  <a:srgbClr val="000066"/>
                </a:solidFill>
              </a:rPr>
              <a:t>，</a:t>
            </a:r>
          </a:p>
          <a:p>
            <a:pPr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1" lang="zh-CN" altLang="en-US" sz="3000" b="1">
                <a:solidFill>
                  <a:srgbClr val="000066"/>
                </a:solidFill>
              </a:rPr>
              <a:t>即</a:t>
            </a:r>
          </a:p>
          <a:p>
            <a:pPr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1" lang="zh-CN" altLang="en-US" sz="3000" b="1">
                <a:solidFill>
                  <a:srgbClr val="000066"/>
                </a:solidFill>
              </a:rPr>
              <a:t>                                                    ，</a:t>
            </a:r>
          </a:p>
          <a:p>
            <a:pPr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endParaRPr kumimoji="1" lang="zh-CN" altLang="en-US" sz="3000" b="1">
              <a:solidFill>
                <a:srgbClr val="000066"/>
              </a:solidFill>
            </a:endParaRPr>
          </a:p>
          <a:p>
            <a:pPr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1" lang="zh-CN" altLang="en-US" sz="3000" b="1">
                <a:solidFill>
                  <a:srgbClr val="000066"/>
                </a:solidFill>
              </a:rPr>
              <a:t>解得</a:t>
            </a:r>
            <a:r>
              <a:rPr kumimoji="1" lang="en-US" altLang="zh-CN" sz="3000" b="1">
                <a:solidFill>
                  <a:srgbClr val="000066"/>
                </a:solidFill>
              </a:rPr>
              <a:t>FH=8.</a:t>
            </a:r>
          </a:p>
        </p:txBody>
      </p:sp>
      <p:graphicFrame>
        <p:nvGraphicFramePr>
          <p:cNvPr id="13318" name="Object 6"/>
          <p:cNvGraphicFramePr>
            <a:graphicFrameLocks noChangeAspect="1"/>
          </p:cNvGraphicFramePr>
          <p:nvPr>
            <p:ph/>
          </p:nvPr>
        </p:nvGraphicFramePr>
        <p:xfrm>
          <a:off x="1187450" y="2924175"/>
          <a:ext cx="4679950" cy="1189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公式" r:id="rId5" imgW="1549080" imgH="393480" progId="Equation.3">
                  <p:embed/>
                </p:oleObj>
              </mc:Choice>
              <mc:Fallback>
                <p:oleObj name="公式" r:id="rId5" imgW="15490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2924175"/>
                        <a:ext cx="4679950" cy="1189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0" name="AutoShape 8"/>
          <p:cNvSpPr>
            <a:spLocks noChangeArrowheads="1"/>
          </p:cNvSpPr>
          <p:nvPr/>
        </p:nvSpPr>
        <p:spPr bwMode="auto">
          <a:xfrm>
            <a:off x="-323850" y="4797425"/>
            <a:ext cx="6191250" cy="1871663"/>
          </a:xfrm>
          <a:prstGeom prst="wedgeEllipseCallout">
            <a:avLst>
              <a:gd name="adj1" fmla="val 48384"/>
              <a:gd name="adj2" fmla="val -35412"/>
            </a:avLst>
          </a:prstGeom>
          <a:solidFill>
            <a:srgbClr val="FFCCFF"/>
          </a:solidFill>
          <a:ln w="9525" algn="ctr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1" lang="zh-CN" altLang="en-US" sz="2400" b="1">
                <a:solidFill>
                  <a:srgbClr val="000066"/>
                </a:solidFill>
              </a:rPr>
              <a:t>当他与左边较低的树的距离小</a:t>
            </a:r>
          </a:p>
          <a:p>
            <a:pPr marL="34290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1" lang="zh-CN" altLang="en-US" sz="2400" b="1">
                <a:solidFill>
                  <a:srgbClr val="000066"/>
                </a:solidFill>
              </a:rPr>
              <a:t>于</a:t>
            </a:r>
            <a:r>
              <a:rPr kumimoji="1" lang="en-US" altLang="zh-CN" sz="2400" b="1">
                <a:solidFill>
                  <a:srgbClr val="000066"/>
                </a:solidFill>
              </a:rPr>
              <a:t>8m</a:t>
            </a:r>
            <a:r>
              <a:rPr kumimoji="1" lang="zh-CN" altLang="en-US" sz="2400" b="1">
                <a:solidFill>
                  <a:srgbClr val="000066"/>
                </a:solidFill>
              </a:rPr>
              <a:t>时，就不能看到右边较高</a:t>
            </a:r>
          </a:p>
          <a:p>
            <a:pPr marL="34290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1" lang="zh-CN" altLang="en-US" sz="2400" b="1">
                <a:solidFill>
                  <a:srgbClr val="000066"/>
                </a:solidFill>
              </a:rPr>
              <a:t>的树的顶端点</a:t>
            </a:r>
            <a:r>
              <a:rPr kumimoji="1" lang="en-US" altLang="zh-CN" sz="2400" b="1">
                <a:solidFill>
                  <a:srgbClr val="000066"/>
                </a:solidFill>
              </a:rPr>
              <a:t>C</a:t>
            </a:r>
            <a:r>
              <a:rPr kumimoji="1" lang="zh-CN" altLang="en-US" sz="2400" b="1">
                <a:solidFill>
                  <a:srgbClr val="000066"/>
                </a:solidFill>
              </a:rPr>
              <a:t>。</a:t>
            </a:r>
          </a:p>
          <a:p>
            <a:pPr marL="342900" indent="-342900"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kumimoji="1" lang="en-US" altLang="zh-CN" sz="2400" b="1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429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0" grpId="0" build="allAtOnce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4005263"/>
            <a:ext cx="6048375" cy="314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381000" y="914400"/>
            <a:ext cx="8499475" cy="307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  <a:sym typeface="Arial" pitchFamily="34" charset="0"/>
              </a:rPr>
              <a:t>如图，小华在晚上由路灯</a:t>
            </a:r>
            <a:r>
              <a:rPr lang="zh-CN" altLang="zh-CN" sz="2800" b="1">
                <a:solidFill>
                  <a:srgbClr val="000000"/>
                </a:solidFill>
                <a:latin typeface="Times New Roman" pitchFamily="18" charset="0"/>
                <a:sym typeface="Arial" pitchFamily="34" charset="0"/>
              </a:rPr>
              <a:t>A</a:t>
            </a: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  <a:sym typeface="Arial" pitchFamily="34" charset="0"/>
              </a:rPr>
              <a:t>走向路灯</a:t>
            </a:r>
            <a:r>
              <a:rPr lang="zh-CN" altLang="zh-CN" sz="2800" b="1">
                <a:solidFill>
                  <a:srgbClr val="000000"/>
                </a:solidFill>
                <a:latin typeface="Times New Roman" pitchFamily="18" charset="0"/>
                <a:sym typeface="Arial" pitchFamily="34" charset="0"/>
              </a:rPr>
              <a:t>B</a:t>
            </a: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  <a:sym typeface="Arial" pitchFamily="34" charset="0"/>
              </a:rPr>
              <a:t>，当他走到点</a:t>
            </a:r>
            <a:r>
              <a:rPr lang="zh-CN" altLang="zh-CN" sz="2800" b="1">
                <a:solidFill>
                  <a:srgbClr val="000000"/>
                </a:solidFill>
                <a:latin typeface="Times New Roman" pitchFamily="18" charset="0"/>
                <a:sym typeface="Arial" pitchFamily="34" charset="0"/>
              </a:rPr>
              <a:t>P</a:t>
            </a: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  <a:sym typeface="Arial" pitchFamily="34" charset="0"/>
              </a:rPr>
              <a:t>时，发现他身后影子的顶部刚好接触到路灯</a:t>
            </a:r>
            <a:r>
              <a:rPr lang="zh-CN" altLang="zh-CN" sz="2800" b="1">
                <a:solidFill>
                  <a:srgbClr val="000000"/>
                </a:solidFill>
                <a:latin typeface="Times New Roman" pitchFamily="18" charset="0"/>
                <a:sym typeface="Arial" pitchFamily="34" charset="0"/>
              </a:rPr>
              <a:t>A</a:t>
            </a: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  <a:sym typeface="Arial" pitchFamily="34" charset="0"/>
              </a:rPr>
              <a:t>的底部，当他向前再步行</a:t>
            </a:r>
            <a:r>
              <a:rPr lang="zh-CN" altLang="zh-CN" sz="2800" b="1">
                <a:solidFill>
                  <a:srgbClr val="000000"/>
                </a:solidFill>
                <a:latin typeface="Times New Roman" pitchFamily="18" charset="0"/>
                <a:sym typeface="Arial" pitchFamily="34" charset="0"/>
              </a:rPr>
              <a:t>12m</a:t>
            </a: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  <a:sym typeface="Arial" pitchFamily="34" charset="0"/>
              </a:rPr>
              <a:t>到达点</a:t>
            </a:r>
            <a:r>
              <a:rPr lang="zh-CN" altLang="zh-CN" sz="2800" b="1">
                <a:solidFill>
                  <a:srgbClr val="000000"/>
                </a:solidFill>
                <a:latin typeface="Times New Roman" pitchFamily="18" charset="0"/>
                <a:sym typeface="Arial" pitchFamily="34" charset="0"/>
              </a:rPr>
              <a:t>Q</a:t>
            </a: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  <a:sym typeface="Arial" pitchFamily="34" charset="0"/>
              </a:rPr>
              <a:t>时，发现他身前影子的顶部刚好接触到路灯</a:t>
            </a:r>
            <a:r>
              <a:rPr lang="zh-CN" altLang="zh-CN" sz="2800" b="1">
                <a:solidFill>
                  <a:srgbClr val="000000"/>
                </a:solidFill>
                <a:latin typeface="Times New Roman" pitchFamily="18" charset="0"/>
                <a:sym typeface="Arial" pitchFamily="34" charset="0"/>
              </a:rPr>
              <a:t>B</a:t>
            </a: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  <a:sym typeface="Arial" pitchFamily="34" charset="0"/>
              </a:rPr>
              <a:t>的底部，已知小华的身高是</a:t>
            </a:r>
            <a:r>
              <a:rPr lang="zh-CN" altLang="zh-CN" sz="2800" b="1">
                <a:solidFill>
                  <a:srgbClr val="000000"/>
                </a:solidFill>
                <a:latin typeface="Times New Roman" pitchFamily="18" charset="0"/>
                <a:sym typeface="Arial" pitchFamily="34" charset="0"/>
              </a:rPr>
              <a:t>1.60m</a:t>
            </a: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  <a:sym typeface="Arial" pitchFamily="34" charset="0"/>
              </a:rPr>
              <a:t>，两个路灯的高度都是</a:t>
            </a:r>
            <a:r>
              <a:rPr lang="zh-CN" altLang="zh-CN" sz="2800" b="1">
                <a:solidFill>
                  <a:srgbClr val="000000"/>
                </a:solidFill>
                <a:latin typeface="Times New Roman" pitchFamily="18" charset="0"/>
                <a:sym typeface="Arial" pitchFamily="34" charset="0"/>
              </a:rPr>
              <a:t>9.6m</a:t>
            </a: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  <a:sym typeface="Arial" pitchFamily="34" charset="0"/>
              </a:rPr>
              <a:t>，设</a:t>
            </a:r>
            <a:r>
              <a:rPr lang="zh-CN" altLang="zh-CN" sz="2800" b="1">
                <a:solidFill>
                  <a:srgbClr val="000000"/>
                </a:solidFill>
                <a:latin typeface="Times New Roman" pitchFamily="18" charset="0"/>
                <a:sym typeface="Arial" pitchFamily="34" charset="0"/>
              </a:rPr>
              <a:t>AP =x(m)</a:t>
            </a: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  <a:sym typeface="Arial" pitchFamily="34" charset="0"/>
              </a:rPr>
              <a:t>。</a:t>
            </a:r>
            <a:br>
              <a:rPr lang="zh-CN" altLang="en-US" sz="2800" b="1">
                <a:solidFill>
                  <a:srgbClr val="000000"/>
                </a:solidFill>
                <a:latin typeface="Times New Roman" pitchFamily="18" charset="0"/>
                <a:sym typeface="Arial" pitchFamily="34" charset="0"/>
              </a:rPr>
            </a:br>
            <a:r>
              <a:rPr lang="zh-CN" altLang="zh-CN" sz="2800" b="1">
                <a:solidFill>
                  <a:srgbClr val="000000"/>
                </a:solidFill>
                <a:latin typeface="Times New Roman" pitchFamily="18" charset="0"/>
                <a:sym typeface="Arial" pitchFamily="34" charset="0"/>
              </a:rPr>
              <a:t>(1)</a:t>
            </a: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  <a:sym typeface="Arial" pitchFamily="34" charset="0"/>
              </a:rPr>
              <a:t>求两路灯之间的距离；</a:t>
            </a:r>
            <a:br>
              <a:rPr lang="zh-CN" altLang="en-US" sz="2800" b="1">
                <a:solidFill>
                  <a:srgbClr val="000000"/>
                </a:solidFill>
                <a:latin typeface="Times New Roman" pitchFamily="18" charset="0"/>
                <a:sym typeface="Arial" pitchFamily="34" charset="0"/>
              </a:rPr>
            </a:br>
            <a:r>
              <a:rPr lang="zh-CN" altLang="zh-CN" sz="2800" b="1">
                <a:solidFill>
                  <a:srgbClr val="000000"/>
                </a:solidFill>
                <a:latin typeface="Times New Roman" pitchFamily="18" charset="0"/>
                <a:sym typeface="Arial" pitchFamily="34" charset="0"/>
              </a:rPr>
              <a:t>(2)</a:t>
            </a: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  <a:sym typeface="Arial" pitchFamily="34" charset="0"/>
              </a:rPr>
              <a:t>当小华走到路灯</a:t>
            </a:r>
            <a:r>
              <a:rPr lang="zh-CN" altLang="zh-CN" sz="2800" b="1">
                <a:solidFill>
                  <a:srgbClr val="000000"/>
                </a:solidFill>
                <a:latin typeface="Times New Roman" pitchFamily="18" charset="0"/>
                <a:sym typeface="Arial" pitchFamily="34" charset="0"/>
              </a:rPr>
              <a:t>B</a:t>
            </a: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  <a:sym typeface="Arial" pitchFamily="34" charset="0"/>
              </a:rPr>
              <a:t>时，他在路灯下的影子是多少？</a:t>
            </a:r>
          </a:p>
        </p:txBody>
      </p:sp>
      <p:sp>
        <p:nvSpPr>
          <p:cNvPr id="11268" name="矩形 6"/>
          <p:cNvSpPr>
            <a:spLocks noChangeArrowheads="1"/>
          </p:cNvSpPr>
          <p:nvPr/>
        </p:nvSpPr>
        <p:spPr bwMode="auto">
          <a:xfrm>
            <a:off x="609600" y="304800"/>
            <a:ext cx="2019300" cy="652463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3200" b="1">
                <a:solidFill>
                  <a:srgbClr val="000000"/>
                </a:solidFill>
              </a:rPr>
              <a:t>其它类型</a:t>
            </a:r>
            <a:endParaRPr lang="zh-CN" altLang="en-US" sz="3200" b="1">
              <a:solidFill>
                <a:srgbClr val="000000"/>
              </a:solidFill>
              <a:latin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280185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260350"/>
            <a:ext cx="8229600" cy="2592388"/>
          </a:xfrm>
        </p:spPr>
        <p:txBody>
          <a:bodyPr/>
          <a:lstStyle/>
          <a:p>
            <a:r>
              <a:rPr lang="zh-CN" altLang="en-US" b="1">
                <a:latin typeface="黑体" pitchFamily="49" charset="-122"/>
                <a:ea typeface="黑体" pitchFamily="49" charset="-122"/>
              </a:rPr>
              <a:t>小明在某一时刻测得</a:t>
            </a:r>
            <a:r>
              <a:rPr lang="en-US" altLang="zh-CN" b="1">
                <a:latin typeface="黑体" pitchFamily="49" charset="-122"/>
                <a:ea typeface="黑体" pitchFamily="49" charset="-122"/>
              </a:rPr>
              <a:t>1m</a:t>
            </a:r>
            <a:r>
              <a:rPr lang="zh-CN" altLang="en-US" b="1">
                <a:latin typeface="黑体" pitchFamily="49" charset="-122"/>
                <a:ea typeface="黑体" pitchFamily="49" charset="-122"/>
              </a:rPr>
              <a:t>的杆子在阳光下的影子长为</a:t>
            </a:r>
            <a:r>
              <a:rPr lang="en-US" altLang="zh-CN" b="1">
                <a:latin typeface="黑体" pitchFamily="49" charset="-122"/>
                <a:ea typeface="黑体" pitchFamily="49" charset="-122"/>
              </a:rPr>
              <a:t>2m,</a:t>
            </a:r>
            <a:r>
              <a:rPr lang="zh-CN" altLang="en-US" b="1">
                <a:latin typeface="黑体" pitchFamily="49" charset="-122"/>
                <a:ea typeface="黑体" pitchFamily="49" charset="-122"/>
              </a:rPr>
              <a:t>他想测量电线杆</a:t>
            </a:r>
            <a:r>
              <a:rPr lang="en-US" altLang="zh-CN" b="1">
                <a:latin typeface="黑体" pitchFamily="49" charset="-122"/>
                <a:ea typeface="黑体" pitchFamily="49" charset="-122"/>
              </a:rPr>
              <a:t>AB</a:t>
            </a:r>
            <a:r>
              <a:rPr lang="zh-CN" altLang="en-US" b="1">
                <a:latin typeface="黑体" pitchFamily="49" charset="-122"/>
                <a:ea typeface="黑体" pitchFamily="49" charset="-122"/>
              </a:rPr>
              <a:t>的高度</a:t>
            </a:r>
            <a:r>
              <a:rPr lang="en-US" altLang="zh-CN" b="1"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b="1">
                <a:latin typeface="黑体" pitchFamily="49" charset="-122"/>
                <a:ea typeface="黑体" pitchFamily="49" charset="-122"/>
              </a:rPr>
              <a:t>但其影子恰好落在土坡的坡面</a:t>
            </a:r>
            <a:r>
              <a:rPr lang="en-US" altLang="zh-CN" b="1">
                <a:latin typeface="黑体" pitchFamily="49" charset="-122"/>
                <a:ea typeface="黑体" pitchFamily="49" charset="-122"/>
              </a:rPr>
              <a:t>CD</a:t>
            </a:r>
            <a:r>
              <a:rPr lang="zh-CN" altLang="en-US" b="1">
                <a:latin typeface="黑体" pitchFamily="49" charset="-122"/>
                <a:ea typeface="黑体" pitchFamily="49" charset="-122"/>
              </a:rPr>
              <a:t>和地面</a:t>
            </a:r>
            <a:r>
              <a:rPr lang="en-US" altLang="zh-CN" b="1">
                <a:latin typeface="黑体" pitchFamily="49" charset="-122"/>
                <a:ea typeface="黑体" pitchFamily="49" charset="-122"/>
              </a:rPr>
              <a:t>BC</a:t>
            </a:r>
            <a:r>
              <a:rPr lang="zh-CN" altLang="en-US" b="1">
                <a:latin typeface="黑体" pitchFamily="49" charset="-122"/>
                <a:ea typeface="黑体" pitchFamily="49" charset="-122"/>
              </a:rPr>
              <a:t>上</a:t>
            </a:r>
            <a:r>
              <a:rPr lang="en-US" altLang="zh-CN" b="1"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b="1">
                <a:latin typeface="黑体" pitchFamily="49" charset="-122"/>
                <a:ea typeface="黑体" pitchFamily="49" charset="-122"/>
              </a:rPr>
              <a:t>量得</a:t>
            </a:r>
            <a:r>
              <a:rPr lang="en-US" altLang="zh-CN" b="1">
                <a:latin typeface="黑体" pitchFamily="49" charset="-122"/>
                <a:ea typeface="黑体" pitchFamily="49" charset="-122"/>
              </a:rPr>
              <a:t>CD=2m,BC=10m,CD</a:t>
            </a:r>
            <a:r>
              <a:rPr lang="zh-CN" altLang="en-US" b="1">
                <a:latin typeface="黑体" pitchFamily="49" charset="-122"/>
                <a:ea typeface="黑体" pitchFamily="49" charset="-122"/>
              </a:rPr>
              <a:t>与地面成</a:t>
            </a:r>
            <a:r>
              <a:rPr lang="en-US" altLang="zh-CN" b="1">
                <a:latin typeface="黑体" pitchFamily="49" charset="-122"/>
                <a:ea typeface="黑体" pitchFamily="49" charset="-122"/>
              </a:rPr>
              <a:t>45°,</a:t>
            </a:r>
            <a:r>
              <a:rPr lang="zh-CN" altLang="en-US" b="1">
                <a:latin typeface="黑体" pitchFamily="49" charset="-122"/>
                <a:ea typeface="黑体" pitchFamily="49" charset="-122"/>
              </a:rPr>
              <a:t>求电线杆的高度</a:t>
            </a:r>
            <a:r>
              <a:rPr lang="en-US" altLang="zh-CN" b="1">
                <a:latin typeface="黑体" pitchFamily="49" charset="-122"/>
                <a:ea typeface="黑体" pitchFamily="49" charset="-122"/>
              </a:rPr>
              <a:t>.</a:t>
            </a:r>
          </a:p>
        </p:txBody>
      </p:sp>
      <p:sp>
        <p:nvSpPr>
          <p:cNvPr id="24579" name="Line 3"/>
          <p:cNvSpPr>
            <a:spLocks noChangeShapeType="1"/>
          </p:cNvSpPr>
          <p:nvPr/>
        </p:nvSpPr>
        <p:spPr bwMode="auto">
          <a:xfrm>
            <a:off x="1752600" y="5149850"/>
            <a:ext cx="48244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4580" name="Line 4"/>
          <p:cNvSpPr>
            <a:spLocks noChangeShapeType="1"/>
          </p:cNvSpPr>
          <p:nvPr/>
        </p:nvSpPr>
        <p:spPr bwMode="auto">
          <a:xfrm flipV="1">
            <a:off x="2328863" y="3925888"/>
            <a:ext cx="0" cy="12239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4581" name="Line 5"/>
          <p:cNvSpPr>
            <a:spLocks noChangeShapeType="1"/>
          </p:cNvSpPr>
          <p:nvPr/>
        </p:nvSpPr>
        <p:spPr bwMode="auto">
          <a:xfrm>
            <a:off x="2328863" y="3997325"/>
            <a:ext cx="2519362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4582" name="Line 6"/>
          <p:cNvSpPr>
            <a:spLocks noChangeShapeType="1"/>
          </p:cNvSpPr>
          <p:nvPr/>
        </p:nvSpPr>
        <p:spPr bwMode="auto">
          <a:xfrm flipH="1">
            <a:off x="4416425" y="4718050"/>
            <a:ext cx="43180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4583" name="Line 7"/>
          <p:cNvSpPr>
            <a:spLocks noChangeShapeType="1"/>
          </p:cNvSpPr>
          <p:nvPr/>
        </p:nvSpPr>
        <p:spPr bwMode="auto">
          <a:xfrm>
            <a:off x="2328863" y="5149850"/>
            <a:ext cx="20875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4584" name="Line 8"/>
          <p:cNvSpPr>
            <a:spLocks noChangeShapeType="1"/>
          </p:cNvSpPr>
          <p:nvPr/>
        </p:nvSpPr>
        <p:spPr bwMode="auto">
          <a:xfrm flipH="1">
            <a:off x="4416425" y="4718050"/>
            <a:ext cx="431800" cy="43180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2092325" y="3408363"/>
            <a:ext cx="4143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A</a:t>
            </a: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2163763" y="5073650"/>
            <a:ext cx="4143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B</a:t>
            </a:r>
          </a:p>
        </p:txBody>
      </p:sp>
      <p:sp>
        <p:nvSpPr>
          <p:cNvPr id="24587" name="Text Box 11"/>
          <p:cNvSpPr txBox="1">
            <a:spLocks noChangeArrowheads="1"/>
          </p:cNvSpPr>
          <p:nvPr/>
        </p:nvSpPr>
        <p:spPr bwMode="auto">
          <a:xfrm>
            <a:off x="4800600" y="4017963"/>
            <a:ext cx="4143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D</a:t>
            </a:r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auto">
          <a:xfrm>
            <a:off x="4252913" y="5149850"/>
            <a:ext cx="4143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C</a:t>
            </a:r>
          </a:p>
        </p:txBody>
      </p:sp>
      <p:sp>
        <p:nvSpPr>
          <p:cNvPr id="24589" name="Line 13"/>
          <p:cNvSpPr>
            <a:spLocks noChangeShapeType="1"/>
          </p:cNvSpPr>
          <p:nvPr/>
        </p:nvSpPr>
        <p:spPr bwMode="auto">
          <a:xfrm>
            <a:off x="4848225" y="4718050"/>
            <a:ext cx="0" cy="43180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4590" name="Line 14"/>
          <p:cNvSpPr>
            <a:spLocks noChangeShapeType="1"/>
          </p:cNvSpPr>
          <p:nvPr/>
        </p:nvSpPr>
        <p:spPr bwMode="auto">
          <a:xfrm>
            <a:off x="4848225" y="4718050"/>
            <a:ext cx="1296988" cy="43180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4591" name="Text Box 15"/>
          <p:cNvSpPr txBox="1">
            <a:spLocks noChangeArrowheads="1"/>
          </p:cNvSpPr>
          <p:nvPr/>
        </p:nvSpPr>
        <p:spPr bwMode="auto">
          <a:xfrm>
            <a:off x="4756150" y="5073650"/>
            <a:ext cx="4143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E</a:t>
            </a:r>
          </a:p>
        </p:txBody>
      </p:sp>
      <p:sp>
        <p:nvSpPr>
          <p:cNvPr id="24592" name="Text Box 16"/>
          <p:cNvSpPr txBox="1">
            <a:spLocks noChangeArrowheads="1"/>
          </p:cNvSpPr>
          <p:nvPr/>
        </p:nvSpPr>
        <p:spPr bwMode="auto">
          <a:xfrm>
            <a:off x="5943600" y="5073650"/>
            <a:ext cx="4143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val="302569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9" grpId="0" animBg="1"/>
      <p:bldP spid="24590" grpId="0" animBg="1"/>
      <p:bldP spid="24591" grpId="0"/>
      <p:bldP spid="2459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900113" y="1412875"/>
            <a:ext cx="7775575" cy="277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3200" b="1">
                <a:solidFill>
                  <a:srgbClr val="000000"/>
                </a:solidFill>
                <a:ea typeface="黑体" pitchFamily="49" charset="-122"/>
              </a:rPr>
              <a:t>1.</a:t>
            </a:r>
            <a:r>
              <a:rPr lang="zh-CN" altLang="en-US" sz="3200" b="1">
                <a:solidFill>
                  <a:srgbClr val="000000"/>
                </a:solidFill>
                <a:ea typeface="黑体" pitchFamily="49" charset="-122"/>
              </a:rPr>
              <a:t>定义</a:t>
            </a:r>
            <a:r>
              <a:rPr lang="en-US" altLang="zh-CN" sz="3200" b="1">
                <a:solidFill>
                  <a:srgbClr val="000000"/>
                </a:solidFill>
                <a:ea typeface="黑体" pitchFamily="49" charset="-122"/>
              </a:rPr>
              <a:t>:         2.</a:t>
            </a:r>
            <a:r>
              <a:rPr lang="zh-CN" altLang="en-US" sz="3200" b="1">
                <a:solidFill>
                  <a:srgbClr val="000000"/>
                </a:solidFill>
                <a:ea typeface="黑体" pitchFamily="49" charset="-122"/>
              </a:rPr>
              <a:t>定理</a:t>
            </a:r>
            <a:r>
              <a:rPr lang="en-US" altLang="zh-CN" sz="3200" b="1">
                <a:solidFill>
                  <a:srgbClr val="000000"/>
                </a:solidFill>
                <a:ea typeface="黑体" pitchFamily="49" charset="-122"/>
              </a:rPr>
              <a:t>(</a:t>
            </a:r>
            <a:r>
              <a:rPr lang="zh-CN" altLang="en-US" sz="3200" b="1">
                <a:solidFill>
                  <a:srgbClr val="000000"/>
                </a:solidFill>
                <a:ea typeface="黑体" pitchFamily="49" charset="-122"/>
              </a:rPr>
              <a:t>平行法</a:t>
            </a:r>
            <a:r>
              <a:rPr lang="en-US" altLang="zh-CN" sz="3200" b="1">
                <a:solidFill>
                  <a:srgbClr val="000000"/>
                </a:solidFill>
                <a:ea typeface="黑体" pitchFamily="49" charset="-122"/>
              </a:rPr>
              <a:t>):   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3200" b="1">
                <a:solidFill>
                  <a:srgbClr val="000000"/>
                </a:solidFill>
                <a:ea typeface="黑体" pitchFamily="49" charset="-122"/>
              </a:rPr>
              <a:t>3.</a:t>
            </a:r>
            <a:r>
              <a:rPr lang="zh-CN" altLang="en-US" sz="3200" b="1">
                <a:solidFill>
                  <a:srgbClr val="000000"/>
                </a:solidFill>
                <a:ea typeface="黑体" pitchFamily="49" charset="-122"/>
              </a:rPr>
              <a:t>判定定理一</a:t>
            </a:r>
            <a:r>
              <a:rPr lang="en-US" altLang="zh-CN" sz="3200" b="1">
                <a:solidFill>
                  <a:srgbClr val="000000"/>
                </a:solidFill>
                <a:ea typeface="黑体" pitchFamily="49" charset="-122"/>
              </a:rPr>
              <a:t>(</a:t>
            </a:r>
            <a:r>
              <a:rPr lang="zh-CN" altLang="en-US" sz="3200" b="1">
                <a:solidFill>
                  <a:srgbClr val="000000"/>
                </a:solidFill>
                <a:ea typeface="黑体" pitchFamily="49" charset="-122"/>
              </a:rPr>
              <a:t>边边边</a:t>
            </a:r>
            <a:r>
              <a:rPr lang="en-US" altLang="zh-CN" sz="3200" b="1">
                <a:solidFill>
                  <a:srgbClr val="000000"/>
                </a:solidFill>
                <a:ea typeface="黑体" pitchFamily="49" charset="-122"/>
              </a:rPr>
              <a:t>):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3200" b="1">
                <a:solidFill>
                  <a:srgbClr val="000000"/>
                </a:solidFill>
                <a:ea typeface="黑体" pitchFamily="49" charset="-122"/>
              </a:rPr>
              <a:t>4.</a:t>
            </a:r>
            <a:r>
              <a:rPr lang="zh-CN" altLang="en-US" sz="3200" b="1">
                <a:solidFill>
                  <a:srgbClr val="000000"/>
                </a:solidFill>
                <a:ea typeface="黑体" pitchFamily="49" charset="-122"/>
              </a:rPr>
              <a:t>判定定理二</a:t>
            </a:r>
            <a:r>
              <a:rPr lang="en-US" altLang="zh-CN" sz="3200" b="1">
                <a:solidFill>
                  <a:srgbClr val="000000"/>
                </a:solidFill>
                <a:ea typeface="黑体" pitchFamily="49" charset="-122"/>
              </a:rPr>
              <a:t>(</a:t>
            </a:r>
            <a:r>
              <a:rPr lang="zh-CN" altLang="en-US" sz="3200" b="1">
                <a:solidFill>
                  <a:srgbClr val="000000"/>
                </a:solidFill>
                <a:ea typeface="黑体" pitchFamily="49" charset="-122"/>
              </a:rPr>
              <a:t>边角边</a:t>
            </a:r>
            <a:r>
              <a:rPr lang="en-US" altLang="zh-CN" sz="3200" b="1">
                <a:solidFill>
                  <a:srgbClr val="000000"/>
                </a:solidFill>
                <a:ea typeface="黑体" pitchFamily="49" charset="-122"/>
              </a:rPr>
              <a:t>):     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3200" b="1">
                <a:solidFill>
                  <a:srgbClr val="000000"/>
                </a:solidFill>
                <a:ea typeface="黑体" pitchFamily="49" charset="-122"/>
              </a:rPr>
              <a:t>5.</a:t>
            </a:r>
            <a:r>
              <a:rPr lang="zh-CN" altLang="en-US" sz="3200" b="1">
                <a:solidFill>
                  <a:srgbClr val="000000"/>
                </a:solidFill>
                <a:ea typeface="黑体" pitchFamily="49" charset="-122"/>
              </a:rPr>
              <a:t>判定定理三</a:t>
            </a:r>
            <a:r>
              <a:rPr lang="en-US" altLang="zh-CN" sz="3200" b="1">
                <a:solidFill>
                  <a:srgbClr val="000000"/>
                </a:solidFill>
                <a:ea typeface="黑体" pitchFamily="49" charset="-122"/>
              </a:rPr>
              <a:t>(</a:t>
            </a:r>
            <a:r>
              <a:rPr lang="zh-CN" altLang="en-US" sz="3200" b="1">
                <a:solidFill>
                  <a:srgbClr val="000000"/>
                </a:solidFill>
                <a:ea typeface="黑体" pitchFamily="49" charset="-122"/>
              </a:rPr>
              <a:t>角角</a:t>
            </a:r>
            <a:r>
              <a:rPr lang="en-US" altLang="zh-CN" sz="3200" b="1">
                <a:solidFill>
                  <a:srgbClr val="000000"/>
                </a:solidFill>
                <a:ea typeface="黑体" pitchFamily="49" charset="-122"/>
              </a:rPr>
              <a:t>):</a:t>
            </a: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611188" y="692150"/>
            <a:ext cx="79216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>
                <a:solidFill>
                  <a:srgbClr val="000000"/>
                </a:solidFill>
              </a:rPr>
              <a:t>1</a:t>
            </a:r>
            <a:r>
              <a:rPr lang="zh-CN" altLang="en-US" sz="3600" b="1">
                <a:solidFill>
                  <a:srgbClr val="000000"/>
                </a:solidFill>
              </a:rPr>
              <a:t>、判断两三角形相似有哪些方法</a:t>
            </a:r>
            <a:r>
              <a:rPr lang="en-US" altLang="zh-CN" sz="3600" b="1">
                <a:solidFill>
                  <a:srgbClr val="000000"/>
                </a:solidFill>
              </a:rPr>
              <a:t>?</a:t>
            </a: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684213" y="4581525"/>
            <a:ext cx="5943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>
                <a:solidFill>
                  <a:srgbClr val="000000"/>
                </a:solidFill>
              </a:rPr>
              <a:t>2</a:t>
            </a:r>
            <a:r>
              <a:rPr lang="zh-CN" altLang="en-US" sz="3600" b="1">
                <a:solidFill>
                  <a:srgbClr val="000000"/>
                </a:solidFill>
              </a:rPr>
              <a:t>、相似三角形有什么性质？</a:t>
            </a: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1116013" y="5300663"/>
            <a:ext cx="54879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000000"/>
                </a:solidFill>
              </a:rPr>
              <a:t>对应角相等，对应边的比相等</a:t>
            </a:r>
          </a:p>
        </p:txBody>
      </p:sp>
    </p:spTree>
    <p:extLst>
      <p:ext uri="{BB962C8B-B14F-4D97-AF65-F5344CB8AC3E}">
        <p14:creationId xmlns:p14="http://schemas.microsoft.com/office/powerpoint/2010/main" val="3968171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34819" grpId="0"/>
      <p:bldP spid="34820" grpId="0"/>
      <p:bldP spid="348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260350"/>
            <a:ext cx="8642350" cy="3097213"/>
          </a:xfrm>
        </p:spPr>
        <p:txBody>
          <a:bodyPr/>
          <a:lstStyle/>
          <a:p>
            <a:r>
              <a:rPr lang="zh-CN" altLang="en-US" b="1">
                <a:latin typeface="黑体" pitchFamily="49" charset="-122"/>
                <a:ea typeface="黑体" pitchFamily="49" charset="-122"/>
              </a:rPr>
              <a:t>小军想出了一个测量建筑物高度的方法</a:t>
            </a:r>
            <a:r>
              <a:rPr lang="en-US" altLang="zh-CN" b="1">
                <a:latin typeface="黑体" pitchFamily="49" charset="-122"/>
                <a:ea typeface="黑体" pitchFamily="49" charset="-122"/>
              </a:rPr>
              <a:t>:</a:t>
            </a:r>
            <a:r>
              <a:rPr lang="zh-CN" altLang="en-US" b="1">
                <a:latin typeface="黑体" pitchFamily="49" charset="-122"/>
                <a:ea typeface="黑体" pitchFamily="49" charset="-122"/>
              </a:rPr>
              <a:t>在地面上</a:t>
            </a:r>
            <a:r>
              <a:rPr lang="en-US" altLang="zh-CN" b="1">
                <a:latin typeface="黑体" pitchFamily="49" charset="-122"/>
                <a:ea typeface="黑体" pitchFamily="49" charset="-122"/>
              </a:rPr>
              <a:t>C</a:t>
            </a:r>
            <a:r>
              <a:rPr lang="zh-CN" altLang="en-US" b="1">
                <a:latin typeface="黑体" pitchFamily="49" charset="-122"/>
                <a:ea typeface="黑体" pitchFamily="49" charset="-122"/>
              </a:rPr>
              <a:t>处平放一面镜子</a:t>
            </a:r>
            <a:r>
              <a:rPr lang="en-US" altLang="zh-CN" b="1"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b="1">
                <a:latin typeface="黑体" pitchFamily="49" charset="-122"/>
                <a:ea typeface="黑体" pitchFamily="49" charset="-122"/>
              </a:rPr>
              <a:t>并在镜子上做一个标记</a:t>
            </a:r>
            <a:r>
              <a:rPr lang="en-US" altLang="zh-CN" b="1"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b="1">
                <a:latin typeface="黑体" pitchFamily="49" charset="-122"/>
                <a:ea typeface="黑体" pitchFamily="49" charset="-122"/>
              </a:rPr>
              <a:t>然后向后退去</a:t>
            </a:r>
            <a:r>
              <a:rPr lang="en-US" altLang="zh-CN" b="1"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b="1">
                <a:latin typeface="黑体" pitchFamily="49" charset="-122"/>
                <a:ea typeface="黑体" pitchFamily="49" charset="-122"/>
              </a:rPr>
              <a:t>直至看到建筑物的顶端</a:t>
            </a:r>
            <a:r>
              <a:rPr lang="en-US" altLang="zh-CN" b="1">
                <a:latin typeface="黑体" pitchFamily="49" charset="-122"/>
                <a:ea typeface="黑体" pitchFamily="49" charset="-122"/>
              </a:rPr>
              <a:t>A</a:t>
            </a:r>
            <a:r>
              <a:rPr lang="zh-CN" altLang="en-US" b="1">
                <a:latin typeface="黑体" pitchFamily="49" charset="-122"/>
                <a:ea typeface="黑体" pitchFamily="49" charset="-122"/>
              </a:rPr>
              <a:t>在镜子中的象与镜子上 的标记重合</a:t>
            </a:r>
            <a:r>
              <a:rPr lang="en-US" altLang="zh-CN" b="1">
                <a:latin typeface="黑体" pitchFamily="49" charset="-122"/>
                <a:ea typeface="黑体" pitchFamily="49" charset="-122"/>
              </a:rPr>
              <a:t>.</a:t>
            </a:r>
            <a:r>
              <a:rPr lang="zh-CN" altLang="en-US" b="1">
                <a:latin typeface="黑体" pitchFamily="49" charset="-122"/>
                <a:ea typeface="黑体" pitchFamily="49" charset="-122"/>
              </a:rPr>
              <a:t>如果小军的眼睛距地面</a:t>
            </a:r>
            <a:r>
              <a:rPr lang="en-US" altLang="zh-CN" b="1">
                <a:latin typeface="黑体" pitchFamily="49" charset="-122"/>
                <a:ea typeface="黑体" pitchFamily="49" charset="-122"/>
              </a:rPr>
              <a:t>1.65m,BC</a:t>
            </a:r>
            <a:r>
              <a:rPr lang="zh-CN" altLang="en-US" b="1"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b="1">
                <a:latin typeface="黑体" pitchFamily="49" charset="-122"/>
                <a:ea typeface="黑体" pitchFamily="49" charset="-122"/>
              </a:rPr>
              <a:t>CD</a:t>
            </a:r>
            <a:r>
              <a:rPr lang="zh-CN" altLang="en-US" b="1">
                <a:latin typeface="黑体" pitchFamily="49" charset="-122"/>
                <a:ea typeface="黑体" pitchFamily="49" charset="-122"/>
              </a:rPr>
              <a:t>的长分别为</a:t>
            </a:r>
            <a:r>
              <a:rPr lang="en-US" altLang="zh-CN" b="1">
                <a:latin typeface="黑体" pitchFamily="49" charset="-122"/>
                <a:ea typeface="黑体" pitchFamily="49" charset="-122"/>
              </a:rPr>
              <a:t>60m</a:t>
            </a:r>
            <a:r>
              <a:rPr lang="zh-CN" altLang="en-US" b="1"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b="1">
                <a:latin typeface="黑体" pitchFamily="49" charset="-122"/>
                <a:ea typeface="黑体" pitchFamily="49" charset="-122"/>
              </a:rPr>
              <a:t>3m,</a:t>
            </a:r>
            <a:r>
              <a:rPr lang="zh-CN" altLang="en-US" b="1">
                <a:latin typeface="黑体" pitchFamily="49" charset="-122"/>
                <a:ea typeface="黑体" pitchFamily="49" charset="-122"/>
              </a:rPr>
              <a:t>求这座建筑物的高度</a:t>
            </a:r>
            <a:r>
              <a:rPr lang="en-US" altLang="zh-CN" b="1">
                <a:latin typeface="黑体" pitchFamily="49" charset="-122"/>
                <a:ea typeface="黑体" pitchFamily="49" charset="-122"/>
              </a:rPr>
              <a:t>.</a:t>
            </a:r>
          </a:p>
        </p:txBody>
      </p:sp>
      <p:sp>
        <p:nvSpPr>
          <p:cNvPr id="25603" name="AutoShape 3"/>
          <p:cNvSpPr>
            <a:spLocks noChangeArrowheads="1"/>
          </p:cNvSpPr>
          <p:nvPr/>
        </p:nvSpPr>
        <p:spPr bwMode="auto">
          <a:xfrm>
            <a:off x="1295400" y="3733800"/>
            <a:ext cx="2268538" cy="2574925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5604" name="Line 4"/>
          <p:cNvSpPr>
            <a:spLocks noChangeShapeType="1"/>
          </p:cNvSpPr>
          <p:nvPr/>
        </p:nvSpPr>
        <p:spPr bwMode="auto">
          <a:xfrm>
            <a:off x="1462088" y="6308725"/>
            <a:ext cx="6710362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5605" name="Line 5"/>
          <p:cNvSpPr>
            <a:spLocks noChangeShapeType="1"/>
          </p:cNvSpPr>
          <p:nvPr/>
        </p:nvSpPr>
        <p:spPr bwMode="auto">
          <a:xfrm flipV="1">
            <a:off x="6324600" y="5105400"/>
            <a:ext cx="1588" cy="1154113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5606" name="Line 6"/>
          <p:cNvSpPr>
            <a:spLocks noChangeShapeType="1"/>
          </p:cNvSpPr>
          <p:nvPr/>
        </p:nvSpPr>
        <p:spPr bwMode="auto">
          <a:xfrm flipV="1">
            <a:off x="6324600" y="5791200"/>
            <a:ext cx="5334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5607" name="AutoShape 7"/>
          <p:cNvSpPr>
            <a:spLocks noChangeArrowheads="1"/>
          </p:cNvSpPr>
          <p:nvPr/>
        </p:nvSpPr>
        <p:spPr bwMode="auto">
          <a:xfrm>
            <a:off x="6877050" y="5734050"/>
            <a:ext cx="71438" cy="574675"/>
          </a:xfrm>
          <a:prstGeom prst="flowChartMagneticDisk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5608" name="AutoShape 8"/>
          <p:cNvSpPr>
            <a:spLocks noChangeArrowheads="1"/>
          </p:cNvSpPr>
          <p:nvPr/>
        </p:nvSpPr>
        <p:spPr bwMode="auto">
          <a:xfrm>
            <a:off x="6804025" y="5734050"/>
            <a:ext cx="215900" cy="144463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2743200" y="3886200"/>
            <a:ext cx="349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>
                <a:solidFill>
                  <a:srgbClr val="000000"/>
                </a:solidFill>
              </a:rPr>
              <a:t>A</a:t>
            </a:r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2967038" y="6329363"/>
            <a:ext cx="349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>
                <a:solidFill>
                  <a:srgbClr val="000000"/>
                </a:solidFill>
              </a:rPr>
              <a:t>B</a:t>
            </a:r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6135688" y="6329363"/>
            <a:ext cx="349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>
                <a:solidFill>
                  <a:srgbClr val="000000"/>
                </a:solidFill>
              </a:rPr>
              <a:t>C</a:t>
            </a:r>
          </a:p>
        </p:txBody>
      </p:sp>
      <p:sp>
        <p:nvSpPr>
          <p:cNvPr id="25612" name="Text Box 12"/>
          <p:cNvSpPr txBox="1">
            <a:spLocks noChangeArrowheads="1"/>
          </p:cNvSpPr>
          <p:nvPr/>
        </p:nvSpPr>
        <p:spPr bwMode="auto">
          <a:xfrm>
            <a:off x="6784975" y="6329363"/>
            <a:ext cx="349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>
                <a:solidFill>
                  <a:srgbClr val="000000"/>
                </a:solidFill>
              </a:rPr>
              <a:t>D</a:t>
            </a:r>
          </a:p>
        </p:txBody>
      </p:sp>
      <p:sp>
        <p:nvSpPr>
          <p:cNvPr id="25613" name="Text Box 13"/>
          <p:cNvSpPr txBox="1">
            <a:spLocks noChangeArrowheads="1"/>
          </p:cNvSpPr>
          <p:nvPr/>
        </p:nvSpPr>
        <p:spPr bwMode="auto">
          <a:xfrm>
            <a:off x="6856413" y="5321300"/>
            <a:ext cx="336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25614" name="Line 14"/>
          <p:cNvSpPr>
            <a:spLocks noChangeShapeType="1"/>
          </p:cNvSpPr>
          <p:nvPr/>
        </p:nvSpPr>
        <p:spPr bwMode="auto">
          <a:xfrm>
            <a:off x="6156325" y="6308725"/>
            <a:ext cx="287338" cy="0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5615" name="Line 15"/>
          <p:cNvSpPr>
            <a:spLocks noChangeShapeType="1"/>
          </p:cNvSpPr>
          <p:nvPr/>
        </p:nvSpPr>
        <p:spPr bwMode="auto">
          <a:xfrm>
            <a:off x="2971800" y="4267200"/>
            <a:ext cx="3328988" cy="2041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5616" name="Text Box 16"/>
          <p:cNvSpPr txBox="1">
            <a:spLocks noChangeArrowheads="1"/>
          </p:cNvSpPr>
          <p:nvPr/>
        </p:nvSpPr>
        <p:spPr bwMode="auto">
          <a:xfrm>
            <a:off x="5791200" y="5532438"/>
            <a:ext cx="59213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>
                <a:solidFill>
                  <a:srgbClr val="000000"/>
                </a:solidFill>
              </a:rPr>
              <a:t>α</a:t>
            </a:r>
          </a:p>
        </p:txBody>
      </p:sp>
      <p:sp>
        <p:nvSpPr>
          <p:cNvPr id="25617" name="Text Box 17"/>
          <p:cNvSpPr txBox="1">
            <a:spLocks noChangeArrowheads="1"/>
          </p:cNvSpPr>
          <p:nvPr/>
        </p:nvSpPr>
        <p:spPr bwMode="auto">
          <a:xfrm>
            <a:off x="6248400" y="5562600"/>
            <a:ext cx="5413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>
                <a:solidFill>
                  <a:srgbClr val="000000"/>
                </a:solidFill>
              </a:rPr>
              <a:t>α</a:t>
            </a:r>
          </a:p>
        </p:txBody>
      </p:sp>
    </p:spTree>
    <p:extLst>
      <p:ext uri="{BB962C8B-B14F-4D97-AF65-F5344CB8AC3E}">
        <p14:creationId xmlns:p14="http://schemas.microsoft.com/office/powerpoint/2010/main" val="1227021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395288" y="260350"/>
            <a:ext cx="26638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3600" b="1">
                <a:solidFill>
                  <a:srgbClr val="CC00CC"/>
                </a:solidFill>
                <a:latin typeface="Arial" pitchFamily="34" charset="0"/>
                <a:ea typeface="华文行楷" pitchFamily="2" charset="-122"/>
              </a:rPr>
              <a:t>课堂小结</a:t>
            </a:r>
            <a:r>
              <a:rPr lang="zh-CN" altLang="zh-CN" sz="3200" b="1">
                <a:solidFill>
                  <a:srgbClr val="CC00CC"/>
                </a:solidFill>
                <a:latin typeface="Arial" pitchFamily="34" charset="0"/>
              </a:rPr>
              <a:t>: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381000" y="993775"/>
            <a:ext cx="7038975" cy="188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800" b="1">
                <a:solidFill>
                  <a:srgbClr val="0000FF"/>
                </a:solidFill>
                <a:sym typeface="Arial" pitchFamily="34" charset="0"/>
              </a:rPr>
              <a:t>一 、相似三角形的应用主要有如下两个方面</a:t>
            </a:r>
          </a:p>
          <a:p>
            <a:pPr fontAlgn="base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800" b="1">
                <a:solidFill>
                  <a:srgbClr val="0000FF"/>
                </a:solidFill>
                <a:sym typeface="Arial" pitchFamily="34" charset="0"/>
              </a:rPr>
              <a:t> </a:t>
            </a:r>
            <a:r>
              <a:rPr lang="zh-CN" altLang="zh-CN" sz="2800" b="1">
                <a:solidFill>
                  <a:srgbClr val="0000FF"/>
                </a:solidFill>
                <a:sym typeface="Arial" pitchFamily="34" charset="0"/>
              </a:rPr>
              <a:t>1  </a:t>
            </a:r>
            <a:r>
              <a:rPr lang="zh-CN" altLang="en-US" sz="2800" b="1">
                <a:solidFill>
                  <a:srgbClr val="0000FF"/>
                </a:solidFill>
                <a:sym typeface="Arial" pitchFamily="34" charset="0"/>
              </a:rPr>
              <a:t>测高</a:t>
            </a:r>
            <a:r>
              <a:rPr lang="zh-CN" altLang="zh-CN" sz="2800" b="1">
                <a:solidFill>
                  <a:srgbClr val="0000FF"/>
                </a:solidFill>
                <a:sym typeface="Arial" pitchFamily="34" charset="0"/>
              </a:rPr>
              <a:t>(</a:t>
            </a:r>
            <a:r>
              <a:rPr lang="zh-CN" altLang="en-US" sz="2800" b="1">
                <a:solidFill>
                  <a:srgbClr val="0000FF"/>
                </a:solidFill>
                <a:sym typeface="Arial" pitchFamily="34" charset="0"/>
              </a:rPr>
              <a:t>不能直接使用皮尺或刻度尺量的</a:t>
            </a:r>
            <a:r>
              <a:rPr lang="zh-CN" altLang="zh-CN" sz="2800" b="1">
                <a:solidFill>
                  <a:srgbClr val="0000FF"/>
                </a:solidFill>
                <a:sym typeface="Arial" pitchFamily="34" charset="0"/>
              </a:rPr>
              <a:t>)</a:t>
            </a:r>
          </a:p>
          <a:p>
            <a:pPr fontAlgn="base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zh-CN" sz="2800" b="1">
                <a:solidFill>
                  <a:srgbClr val="0000FF"/>
                </a:solidFill>
                <a:sym typeface="Arial" pitchFamily="34" charset="0"/>
              </a:rPr>
              <a:t> 2  </a:t>
            </a:r>
            <a:r>
              <a:rPr lang="zh-CN" altLang="en-US" sz="2800" b="1">
                <a:solidFill>
                  <a:srgbClr val="0000FF"/>
                </a:solidFill>
                <a:sym typeface="Arial" pitchFamily="34" charset="0"/>
              </a:rPr>
              <a:t>测距</a:t>
            </a:r>
            <a:r>
              <a:rPr lang="zh-CN" altLang="zh-CN" sz="2800" b="1">
                <a:solidFill>
                  <a:srgbClr val="0000FF"/>
                </a:solidFill>
                <a:sym typeface="Arial" pitchFamily="34" charset="0"/>
              </a:rPr>
              <a:t>(</a:t>
            </a:r>
            <a:r>
              <a:rPr lang="zh-CN" altLang="en-US" sz="2800" b="1">
                <a:solidFill>
                  <a:srgbClr val="0000FF"/>
                </a:solidFill>
                <a:sym typeface="Arial" pitchFamily="34" charset="0"/>
              </a:rPr>
              <a:t>不能直接测量的两点间的距离</a:t>
            </a:r>
            <a:r>
              <a:rPr lang="zh-CN" altLang="zh-CN" sz="2800" b="1">
                <a:solidFill>
                  <a:srgbClr val="0000FF"/>
                </a:solidFill>
                <a:sym typeface="Arial" pitchFamily="34" charset="0"/>
              </a:rPr>
              <a:t>)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381000" y="3051175"/>
            <a:ext cx="7848600" cy="188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800" b="1">
                <a:solidFill>
                  <a:srgbClr val="0000FF"/>
                </a:solidFill>
                <a:sym typeface="Arial" pitchFamily="34" charset="0"/>
              </a:rPr>
              <a:t>二、测高的方法</a:t>
            </a:r>
          </a:p>
          <a:p>
            <a:pPr fontAlgn="base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800" b="1">
                <a:solidFill>
                  <a:srgbClr val="0000FF"/>
                </a:solidFill>
                <a:sym typeface="Arial" pitchFamily="34" charset="0"/>
              </a:rPr>
              <a:t>     测量不能到达顶部的物体的高度</a:t>
            </a:r>
            <a:r>
              <a:rPr lang="zh-CN" altLang="zh-CN" sz="2800" b="1">
                <a:solidFill>
                  <a:srgbClr val="0000FF"/>
                </a:solidFill>
                <a:sym typeface="Arial" pitchFamily="34" charset="0"/>
              </a:rPr>
              <a:t>,</a:t>
            </a:r>
            <a:r>
              <a:rPr lang="zh-CN" altLang="en-US" sz="2800" b="1">
                <a:solidFill>
                  <a:srgbClr val="0000FF"/>
                </a:solidFill>
                <a:sym typeface="Arial" pitchFamily="34" charset="0"/>
              </a:rPr>
              <a:t>通常用</a:t>
            </a:r>
          </a:p>
          <a:p>
            <a:pPr fontAlgn="base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800" b="1">
                <a:solidFill>
                  <a:srgbClr val="0000FF"/>
                </a:solidFill>
                <a:sym typeface="Arial" pitchFamily="34" charset="0"/>
              </a:rPr>
              <a:t>“在同一时刻物高与影长的比例”的原理解决 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457200" y="5032375"/>
            <a:ext cx="810577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800" b="1">
                <a:solidFill>
                  <a:srgbClr val="0000FF"/>
                </a:solidFill>
                <a:sym typeface="Arial" pitchFamily="34" charset="0"/>
              </a:rPr>
              <a:t>三、测距的方法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800" b="1">
                <a:solidFill>
                  <a:srgbClr val="0000FF"/>
                </a:solidFill>
                <a:sym typeface="Arial" pitchFamily="34" charset="0"/>
              </a:rPr>
              <a:t>测量不能到达两点间的距离</a:t>
            </a:r>
            <a:r>
              <a:rPr lang="zh-CN" altLang="zh-CN" sz="2800" b="1">
                <a:solidFill>
                  <a:srgbClr val="0000FF"/>
                </a:solidFill>
                <a:sym typeface="Arial" pitchFamily="34" charset="0"/>
              </a:rPr>
              <a:t>,</a:t>
            </a:r>
            <a:r>
              <a:rPr lang="zh-CN" altLang="en-US" sz="2800" b="1">
                <a:solidFill>
                  <a:srgbClr val="0000FF"/>
                </a:solidFill>
                <a:sym typeface="Arial" pitchFamily="34" charset="0"/>
              </a:rPr>
              <a:t>常构造相似三角形求解</a:t>
            </a:r>
          </a:p>
        </p:txBody>
      </p:sp>
    </p:spTree>
    <p:extLst>
      <p:ext uri="{BB962C8B-B14F-4D97-AF65-F5344CB8AC3E}">
        <p14:creationId xmlns:p14="http://schemas.microsoft.com/office/powerpoint/2010/main" val="2117317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utoUpdateAnimBg="0"/>
      <p:bldP spid="13315" grpId="0" autoUpdateAnimBg="0"/>
      <p:bldP spid="13316" grpId="0" autoUpdateAnimBg="0"/>
      <p:bldP spid="13317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524000" y="1828800"/>
            <a:ext cx="7620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zh-CN" sz="3200" b="1">
                <a:solidFill>
                  <a:srgbClr val="9900FF"/>
                </a:solidFill>
                <a:latin typeface="Times New Roman" pitchFamily="18" charset="0"/>
                <a:ea typeface="黑体" pitchFamily="49" charset="-122"/>
              </a:rPr>
              <a:t>2. </a:t>
            </a:r>
            <a:r>
              <a:rPr lang="zh-CN" altLang="en-US" sz="3200" b="1">
                <a:solidFill>
                  <a:srgbClr val="9900FF"/>
                </a:solidFill>
                <a:latin typeface="Times New Roman" pitchFamily="18" charset="0"/>
                <a:ea typeface="黑体" pitchFamily="49" charset="-122"/>
              </a:rPr>
              <a:t>解相似三角形实际问题的一般步骤：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371600" y="2895600"/>
            <a:ext cx="4572000" cy="180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457200" indent="-457200" fontAlgn="base">
              <a:spcBef>
                <a:spcPct val="5000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800" b="1">
                <a:solidFill>
                  <a:srgbClr val="CC0000"/>
                </a:solidFill>
                <a:latin typeface="Times New Roman" pitchFamily="18" charset="0"/>
                <a:ea typeface="华文新魏" pitchFamily="2" charset="-122"/>
              </a:rPr>
              <a:t>（</a:t>
            </a:r>
            <a:r>
              <a:rPr lang="zh-CN" altLang="zh-CN" sz="2800" b="1">
                <a:solidFill>
                  <a:srgbClr val="CC0000"/>
                </a:solidFill>
                <a:latin typeface="Times New Roman" pitchFamily="18" charset="0"/>
                <a:ea typeface="华文新魏" pitchFamily="2" charset="-122"/>
              </a:rPr>
              <a:t>1</a:t>
            </a:r>
            <a:r>
              <a:rPr lang="zh-CN" altLang="en-US" sz="2800" b="1">
                <a:solidFill>
                  <a:srgbClr val="CC0000"/>
                </a:solidFill>
                <a:latin typeface="Times New Roman" pitchFamily="18" charset="0"/>
                <a:ea typeface="华文新魏" pitchFamily="2" charset="-122"/>
              </a:rPr>
              <a:t>）审题。   </a:t>
            </a:r>
          </a:p>
          <a:p>
            <a:pPr marL="457200" indent="-457200" fontAlgn="base">
              <a:spcBef>
                <a:spcPct val="5000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800" b="1">
                <a:solidFill>
                  <a:srgbClr val="CC0000"/>
                </a:solidFill>
                <a:latin typeface="Times New Roman" pitchFamily="18" charset="0"/>
                <a:ea typeface="华文新魏" pitchFamily="2" charset="-122"/>
              </a:rPr>
              <a:t>（</a:t>
            </a:r>
            <a:r>
              <a:rPr lang="zh-CN" altLang="zh-CN" sz="2800" b="1">
                <a:solidFill>
                  <a:srgbClr val="CC0000"/>
                </a:solidFill>
                <a:latin typeface="Times New Roman" pitchFamily="18" charset="0"/>
                <a:ea typeface="华文新魏" pitchFamily="2" charset="-122"/>
              </a:rPr>
              <a:t>2</a:t>
            </a:r>
            <a:r>
              <a:rPr lang="zh-CN" altLang="en-US" sz="2800" b="1">
                <a:solidFill>
                  <a:srgbClr val="CC0000"/>
                </a:solidFill>
                <a:latin typeface="Times New Roman" pitchFamily="18" charset="0"/>
                <a:ea typeface="华文新魏" pitchFamily="2" charset="-122"/>
              </a:rPr>
              <a:t>）构建图形。 </a:t>
            </a:r>
          </a:p>
          <a:p>
            <a:pPr marL="457200" indent="-457200" fontAlgn="base">
              <a:spcBef>
                <a:spcPct val="5000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800" b="1">
                <a:solidFill>
                  <a:srgbClr val="CC0000"/>
                </a:solidFill>
                <a:latin typeface="Times New Roman" pitchFamily="18" charset="0"/>
                <a:ea typeface="华文新魏" pitchFamily="2" charset="-122"/>
              </a:rPr>
              <a:t>（</a:t>
            </a:r>
            <a:r>
              <a:rPr lang="zh-CN" altLang="zh-CN" sz="2800" b="1">
                <a:solidFill>
                  <a:srgbClr val="CC0000"/>
                </a:solidFill>
                <a:latin typeface="Times New Roman" pitchFamily="18" charset="0"/>
                <a:ea typeface="华文新魏" pitchFamily="2" charset="-122"/>
              </a:rPr>
              <a:t>3</a:t>
            </a:r>
            <a:r>
              <a:rPr lang="zh-CN" altLang="en-US" sz="2800" b="1">
                <a:solidFill>
                  <a:srgbClr val="CC0000"/>
                </a:solidFill>
                <a:latin typeface="Times New Roman" pitchFamily="18" charset="0"/>
                <a:ea typeface="华文新魏" pitchFamily="2" charset="-122"/>
              </a:rPr>
              <a:t>）利用相似解决问题。</a:t>
            </a:r>
          </a:p>
        </p:txBody>
      </p:sp>
    </p:spTree>
    <p:extLst>
      <p:ext uri="{BB962C8B-B14F-4D97-AF65-F5344CB8AC3E}">
        <p14:creationId xmlns:p14="http://schemas.microsoft.com/office/powerpoint/2010/main" val="192283659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utoUpdateAnimBg="0"/>
      <p:bldP spid="14339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962400"/>
            <a:ext cx="3403600" cy="2287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447800" y="609600"/>
            <a:ext cx="6553200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87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170" tIns="46990" rIns="90170" bIns="469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  <a:ea typeface="幼圆" pitchFamily="49" charset="-122"/>
              </a:rPr>
              <a:t>利用三角形相似可以解决一些实际问题</a:t>
            </a:r>
          </a:p>
        </p:txBody>
      </p:sp>
      <p:pic>
        <p:nvPicPr>
          <p:cNvPr id="15364" name="Picture 17" descr="河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063" y="1774825"/>
            <a:ext cx="3097212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65" name="Rectangle 19"/>
          <p:cNvSpPr>
            <a:spLocks noChangeArrowheads="1"/>
          </p:cNvSpPr>
          <p:nvPr/>
        </p:nvSpPr>
        <p:spPr bwMode="auto">
          <a:xfrm>
            <a:off x="1295400" y="1371600"/>
            <a:ext cx="720725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sz="2800" i="1">
                <a:solidFill>
                  <a:srgbClr val="000000"/>
                </a:solidFill>
                <a:latin typeface="Times New Roman" pitchFamily="18" charset="0"/>
              </a:rPr>
              <a:t>P</a:t>
            </a:r>
            <a:endParaRPr lang="zh-CN" altLang="en-US" sz="2800" i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5366" name="Oval 20"/>
          <p:cNvSpPr>
            <a:spLocks noChangeAspect="1" noChangeArrowheads="1"/>
          </p:cNvSpPr>
          <p:nvPr/>
        </p:nvSpPr>
        <p:spPr bwMode="auto">
          <a:xfrm>
            <a:off x="1619250" y="1603375"/>
            <a:ext cx="71438" cy="69850"/>
          </a:xfrm>
          <a:prstGeom prst="ellipse">
            <a:avLst/>
          </a:prstGeom>
          <a:solidFill>
            <a:schemeClr val="tx1"/>
          </a:solidFill>
          <a:ln w="19050" cap="flat" cmpd="sng">
            <a:solidFill>
              <a:schemeClr val="tx1"/>
            </a:solidFill>
            <a:bevel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zh-CN" sz="28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5367" name="Line 21"/>
          <p:cNvSpPr>
            <a:spLocks noChangeShapeType="1"/>
          </p:cNvSpPr>
          <p:nvPr/>
        </p:nvSpPr>
        <p:spPr bwMode="auto">
          <a:xfrm>
            <a:off x="1654175" y="1631950"/>
            <a:ext cx="0" cy="1622425"/>
          </a:xfrm>
          <a:prstGeom prst="line">
            <a:avLst/>
          </a:prstGeom>
          <a:noFill/>
          <a:ln w="38100" cap="flat" cmpd="sng">
            <a:solidFill>
              <a:schemeClr val="tx1"/>
            </a:solidFill>
            <a:bevel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sz="28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5368" name="Line 22"/>
          <p:cNvSpPr>
            <a:spLocks noChangeShapeType="1"/>
          </p:cNvSpPr>
          <p:nvPr/>
        </p:nvSpPr>
        <p:spPr bwMode="auto">
          <a:xfrm>
            <a:off x="1295400" y="2794000"/>
            <a:ext cx="1871663" cy="0"/>
          </a:xfrm>
          <a:prstGeom prst="line">
            <a:avLst/>
          </a:prstGeom>
          <a:noFill/>
          <a:ln w="38100" cap="flat" cmpd="sng">
            <a:solidFill>
              <a:schemeClr val="tx1"/>
            </a:solidFill>
            <a:bevel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sz="28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5369" name="Oval 23"/>
          <p:cNvSpPr>
            <a:spLocks noChangeArrowheads="1"/>
          </p:cNvSpPr>
          <p:nvPr/>
        </p:nvSpPr>
        <p:spPr bwMode="auto">
          <a:xfrm>
            <a:off x="1619250" y="2755900"/>
            <a:ext cx="71438" cy="69850"/>
          </a:xfrm>
          <a:prstGeom prst="ellipse">
            <a:avLst/>
          </a:prstGeom>
          <a:solidFill>
            <a:schemeClr val="tx1"/>
          </a:solidFill>
          <a:ln w="19050" cap="flat" cmpd="sng">
            <a:solidFill>
              <a:schemeClr val="tx1"/>
            </a:solidFill>
            <a:bevel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zh-CN" sz="28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5370" name="Oval 24"/>
          <p:cNvSpPr>
            <a:spLocks noChangeArrowheads="1"/>
          </p:cNvSpPr>
          <p:nvPr/>
        </p:nvSpPr>
        <p:spPr bwMode="auto">
          <a:xfrm>
            <a:off x="1619250" y="3209925"/>
            <a:ext cx="71438" cy="69850"/>
          </a:xfrm>
          <a:prstGeom prst="ellipse">
            <a:avLst/>
          </a:prstGeom>
          <a:solidFill>
            <a:schemeClr val="tx1"/>
          </a:solidFill>
          <a:ln w="19050" cap="flat" cmpd="sng">
            <a:solidFill>
              <a:schemeClr val="tx1"/>
            </a:solidFill>
            <a:bevel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zh-CN" sz="28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5371" name="Line 25"/>
          <p:cNvSpPr>
            <a:spLocks noChangeShapeType="1"/>
          </p:cNvSpPr>
          <p:nvPr/>
        </p:nvSpPr>
        <p:spPr bwMode="auto">
          <a:xfrm>
            <a:off x="1295400" y="3244850"/>
            <a:ext cx="2376488" cy="0"/>
          </a:xfrm>
          <a:prstGeom prst="line">
            <a:avLst/>
          </a:prstGeom>
          <a:noFill/>
          <a:ln w="38100" cap="flat" cmpd="sng">
            <a:solidFill>
              <a:schemeClr val="tx1"/>
            </a:solidFill>
            <a:bevel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sz="28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5372" name="Line 26"/>
          <p:cNvSpPr>
            <a:spLocks noChangeShapeType="1"/>
          </p:cNvSpPr>
          <p:nvPr/>
        </p:nvSpPr>
        <p:spPr bwMode="auto">
          <a:xfrm>
            <a:off x="1655763" y="1625600"/>
            <a:ext cx="1295400" cy="1631950"/>
          </a:xfrm>
          <a:prstGeom prst="line">
            <a:avLst/>
          </a:prstGeom>
          <a:noFill/>
          <a:ln w="38100" cap="flat" cmpd="sng">
            <a:solidFill>
              <a:schemeClr val="tx1"/>
            </a:solidFill>
            <a:bevel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sz="28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5373" name="Rectangle 27"/>
          <p:cNvSpPr>
            <a:spLocks noChangeArrowheads="1"/>
          </p:cNvSpPr>
          <p:nvPr/>
        </p:nvSpPr>
        <p:spPr bwMode="auto">
          <a:xfrm>
            <a:off x="1223963" y="2682875"/>
            <a:ext cx="647700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sz="2800" i="1">
                <a:solidFill>
                  <a:srgbClr val="000000"/>
                </a:solidFill>
                <a:latin typeface="Times New Roman" pitchFamily="18" charset="0"/>
              </a:rPr>
              <a:t>Q</a:t>
            </a:r>
            <a:endParaRPr lang="zh-CN" altLang="en-US" sz="2800" i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5374" name="Rectangle 28"/>
          <p:cNvSpPr>
            <a:spLocks noChangeArrowheads="1"/>
          </p:cNvSpPr>
          <p:nvPr/>
        </p:nvSpPr>
        <p:spPr bwMode="auto">
          <a:xfrm>
            <a:off x="1257300" y="3187700"/>
            <a:ext cx="5429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sz="2800" i="1">
                <a:solidFill>
                  <a:srgbClr val="000000"/>
                </a:solidFill>
                <a:latin typeface="Times New Roman" pitchFamily="18" charset="0"/>
              </a:rPr>
              <a:t>S</a:t>
            </a:r>
            <a:endParaRPr lang="zh-CN" altLang="en-US" sz="2800" i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5375" name="Rectangle 29"/>
          <p:cNvSpPr>
            <a:spLocks noChangeArrowheads="1"/>
          </p:cNvSpPr>
          <p:nvPr/>
        </p:nvSpPr>
        <p:spPr bwMode="auto">
          <a:xfrm>
            <a:off x="2232025" y="2682875"/>
            <a:ext cx="647700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sz="2800" i="1">
                <a:solidFill>
                  <a:srgbClr val="000000"/>
                </a:solidFill>
                <a:latin typeface="Times New Roman" pitchFamily="18" charset="0"/>
              </a:rPr>
              <a:t>R</a:t>
            </a:r>
            <a:endParaRPr lang="zh-CN" altLang="en-US" sz="2800" i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5376" name="Rectangle 30"/>
          <p:cNvSpPr>
            <a:spLocks noChangeArrowheads="1"/>
          </p:cNvSpPr>
          <p:nvPr/>
        </p:nvSpPr>
        <p:spPr bwMode="auto">
          <a:xfrm>
            <a:off x="2808288" y="3187700"/>
            <a:ext cx="5429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sz="2800" i="1">
                <a:solidFill>
                  <a:srgbClr val="000000"/>
                </a:solidFill>
                <a:latin typeface="Times New Roman" pitchFamily="18" charset="0"/>
              </a:rPr>
              <a:t>T</a:t>
            </a:r>
            <a:endParaRPr lang="zh-CN" altLang="en-US" sz="2800" i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5377" name="Rectangle 31"/>
          <p:cNvSpPr>
            <a:spLocks noChangeArrowheads="1"/>
          </p:cNvSpPr>
          <p:nvPr/>
        </p:nvSpPr>
        <p:spPr bwMode="auto">
          <a:xfrm>
            <a:off x="3167063" y="2540000"/>
            <a:ext cx="6477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sz="2800" i="1">
                <a:solidFill>
                  <a:srgbClr val="000000"/>
                </a:solidFill>
                <a:latin typeface="Times New Roman" pitchFamily="18" charset="0"/>
              </a:rPr>
              <a:t>b</a:t>
            </a:r>
            <a:endParaRPr lang="zh-CN" altLang="en-US" sz="2800" i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5378" name="Rectangle 32"/>
          <p:cNvSpPr>
            <a:spLocks noChangeArrowheads="1"/>
          </p:cNvSpPr>
          <p:nvPr/>
        </p:nvSpPr>
        <p:spPr bwMode="auto">
          <a:xfrm>
            <a:off x="3600450" y="2971800"/>
            <a:ext cx="6477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sz="2800" i="1">
                <a:solidFill>
                  <a:srgbClr val="000000"/>
                </a:solidFill>
                <a:latin typeface="Times New Roman" pitchFamily="18" charset="0"/>
              </a:rPr>
              <a:t>a</a:t>
            </a:r>
            <a:endParaRPr lang="zh-CN" altLang="en-US" sz="2800" i="1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15379" name="Group 22"/>
          <p:cNvGrpSpPr>
            <a:grpSpLocks/>
          </p:cNvGrpSpPr>
          <p:nvPr/>
        </p:nvGrpSpPr>
        <p:grpSpPr bwMode="auto">
          <a:xfrm>
            <a:off x="5257800" y="1222375"/>
            <a:ext cx="2592388" cy="2333625"/>
            <a:chOff x="0" y="0"/>
            <a:chExt cx="1633" cy="1470"/>
          </a:xfrm>
        </p:grpSpPr>
        <p:pic>
          <p:nvPicPr>
            <p:cNvPr id="15380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83"/>
              <a:ext cx="1401" cy="11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5381" name="Text Box 9"/>
            <p:cNvSpPr txBox="1">
              <a:spLocks noChangeArrowheads="1"/>
            </p:cNvSpPr>
            <p:nvPr/>
          </p:nvSpPr>
          <p:spPr bwMode="auto">
            <a:xfrm>
              <a:off x="146" y="0"/>
              <a:ext cx="39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/>
              <a:lvl2pPr/>
              <a:lvl3pPr/>
              <a:lvl4pPr/>
              <a:lvl5pPr/>
              <a:lvl6pPr/>
              <a:lvl7pPr/>
              <a:lvl8pPr/>
              <a:lvl9pPr/>
            </a:lstStyle>
            <a:p>
              <a:pPr algn="just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en-US" sz="2800" i="1">
                  <a:solidFill>
                    <a:srgbClr val="000000"/>
                  </a:solidFill>
                  <a:latin typeface="Times New Roman" pitchFamily="18" charset="0"/>
                </a:rPr>
                <a:t>A</a:t>
              </a:r>
              <a:endParaRPr lang="en-US" sz="28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5382" name="Text Box 10"/>
            <p:cNvSpPr txBox="1">
              <a:spLocks noChangeArrowheads="1"/>
            </p:cNvSpPr>
            <p:nvPr/>
          </p:nvSpPr>
          <p:spPr bwMode="auto">
            <a:xfrm>
              <a:off x="141" y="905"/>
              <a:ext cx="35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/>
              <a:lvl2pPr/>
              <a:lvl3pPr/>
              <a:lvl4pPr/>
              <a:lvl5pPr/>
              <a:lvl6pPr/>
              <a:lvl7pPr/>
              <a:lvl8pPr/>
              <a:lvl9pPr/>
            </a:lstStyle>
            <a:p>
              <a:pPr algn="just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en-US" sz="2800" i="1">
                  <a:solidFill>
                    <a:srgbClr val="000000"/>
                  </a:solidFill>
                  <a:latin typeface="Times New Roman" pitchFamily="18" charset="0"/>
                </a:rPr>
                <a:t>B</a:t>
              </a:r>
              <a:endParaRPr lang="en-US" sz="28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5383" name="Text Box 11"/>
            <p:cNvSpPr txBox="1">
              <a:spLocks noChangeArrowheads="1"/>
            </p:cNvSpPr>
            <p:nvPr/>
          </p:nvSpPr>
          <p:spPr bwMode="auto">
            <a:xfrm>
              <a:off x="1317" y="859"/>
              <a:ext cx="31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/>
              <a:lvl2pPr/>
              <a:lvl3pPr/>
              <a:lvl4pPr/>
              <a:lvl5pPr/>
              <a:lvl6pPr/>
              <a:lvl7pPr/>
              <a:lvl8pPr/>
              <a:lvl9pPr/>
            </a:lstStyle>
            <a:p>
              <a:pPr algn="just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en-US" sz="2800" i="1">
                  <a:solidFill>
                    <a:srgbClr val="000000"/>
                  </a:solidFill>
                  <a:latin typeface="Times New Roman" pitchFamily="18" charset="0"/>
                </a:rPr>
                <a:t>C</a:t>
              </a:r>
              <a:endParaRPr lang="en-US" sz="28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5384" name="Text Box 12"/>
            <p:cNvSpPr txBox="1">
              <a:spLocks noChangeArrowheads="1"/>
            </p:cNvSpPr>
            <p:nvPr/>
          </p:nvSpPr>
          <p:spPr bwMode="auto">
            <a:xfrm>
              <a:off x="862" y="915"/>
              <a:ext cx="317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/>
              <a:lvl2pPr/>
              <a:lvl3pPr/>
              <a:lvl4pPr/>
              <a:lvl5pPr/>
              <a:lvl6pPr/>
              <a:lvl7pPr/>
              <a:lvl8pPr/>
              <a:lvl9pPr/>
            </a:lstStyle>
            <a:p>
              <a:pPr algn="just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en-US" sz="2800" i="1">
                  <a:solidFill>
                    <a:srgbClr val="000000"/>
                  </a:solidFill>
                  <a:latin typeface="Times New Roman" pitchFamily="18" charset="0"/>
                </a:rPr>
                <a:t>D</a:t>
              </a:r>
              <a:endParaRPr lang="en-US" sz="28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5385" name="Text Box 13"/>
            <p:cNvSpPr txBox="1">
              <a:spLocks noChangeArrowheads="1"/>
            </p:cNvSpPr>
            <p:nvPr/>
          </p:nvSpPr>
          <p:spPr bwMode="auto">
            <a:xfrm>
              <a:off x="1283" y="1143"/>
              <a:ext cx="35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/>
              <a:lvl2pPr/>
              <a:lvl3pPr/>
              <a:lvl4pPr/>
              <a:lvl5pPr/>
              <a:lvl6pPr/>
              <a:lvl7pPr/>
              <a:lvl8pPr/>
              <a:lvl9pPr/>
            </a:lstStyle>
            <a:p>
              <a:pPr algn="just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en-US" sz="2800" i="1">
                  <a:solidFill>
                    <a:srgbClr val="000000"/>
                  </a:solidFill>
                  <a:latin typeface="Times New Roman" pitchFamily="18" charset="0"/>
                </a:rPr>
                <a:t>E</a:t>
              </a:r>
              <a:endParaRPr lang="en-US" sz="28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5386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4191000"/>
            <a:ext cx="4370388" cy="227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3231343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animBg="1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2"/>
          <p:cNvSpPr txBox="1">
            <a:spLocks noChangeArrowheads="1"/>
          </p:cNvSpPr>
          <p:nvPr/>
        </p:nvSpPr>
        <p:spPr bwMode="auto">
          <a:xfrm>
            <a:off x="323850" y="115888"/>
            <a:ext cx="8208963" cy="403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zh-CN" sz="3200" b="1" dirty="0" smtClean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教学楼旁边有一棵树，数学兴趣小组的同学们想利用树影测量树高。课外活动时在阳光下他们测得一根长为</a:t>
            </a:r>
            <a:r>
              <a:rPr lang="en-US" altLang="zh-CN" sz="32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32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米的竹竿的影长是</a:t>
            </a:r>
            <a:r>
              <a:rPr lang="en-US" altLang="zh-CN" sz="32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0.9</a:t>
            </a:r>
            <a:r>
              <a:rPr lang="zh-CN" altLang="en-US" sz="32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米，但当他们马上测量树高时，发现树的影子不全落在地面上，有一部分影子落在教学楼的墙壁上。他们测得落在地面的影长</a:t>
            </a:r>
            <a:r>
              <a:rPr lang="en-US" altLang="zh-CN" sz="32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2.7</a:t>
            </a:r>
            <a:r>
              <a:rPr lang="zh-CN" altLang="en-US" sz="32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米，落在墙壁上的影长</a:t>
            </a:r>
            <a:r>
              <a:rPr lang="en-US" altLang="zh-CN" sz="32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1.2</a:t>
            </a:r>
            <a:r>
              <a:rPr lang="zh-CN" altLang="en-US" sz="32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米，请你和他们一起算一下，树高多少米？</a:t>
            </a:r>
          </a:p>
        </p:txBody>
      </p:sp>
      <p:grpSp>
        <p:nvGrpSpPr>
          <p:cNvPr id="60419" name="Group 3"/>
          <p:cNvGrpSpPr>
            <a:grpSpLocks/>
          </p:cNvGrpSpPr>
          <p:nvPr/>
        </p:nvGrpSpPr>
        <p:grpSpPr bwMode="auto">
          <a:xfrm>
            <a:off x="3851275" y="4076700"/>
            <a:ext cx="4392613" cy="2808288"/>
            <a:chOff x="7917" y="3312"/>
            <a:chExt cx="1868" cy="2964"/>
          </a:xfrm>
        </p:grpSpPr>
        <p:pic>
          <p:nvPicPr>
            <p:cNvPr id="60420" name="Picture 4" descr="http://gbjc.bnup.com.cn/resource/pic/preview/08/2005/10/01/zs8bkbp146.jpg"/>
            <p:cNvPicPr>
              <a:picLocks noChangeAspect="1" noChangeArrowheads="1"/>
            </p:cNvPicPr>
            <p:nvPr/>
          </p:nvPicPr>
          <p:blipFill>
            <a:blip r:embed="rId2" r:link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17" y="3312"/>
              <a:ext cx="1868" cy="2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421" name="Text Box 5"/>
            <p:cNvSpPr txBox="1">
              <a:spLocks noChangeArrowheads="1"/>
            </p:cNvSpPr>
            <p:nvPr/>
          </p:nvSpPr>
          <p:spPr bwMode="auto">
            <a:xfrm>
              <a:off x="8637" y="5808"/>
              <a:ext cx="1080" cy="468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just"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zh-CN" altLang="en-US" sz="1000">
                  <a:solidFill>
                    <a:srgbClr val="000000"/>
                  </a:solidFill>
                  <a:latin typeface="Times New Roman" pitchFamily="18" charset="0"/>
                </a:rPr>
                <a:t>图</a:t>
              </a:r>
              <a:r>
                <a:rPr lang="en-US" altLang="zh-CN" sz="1000">
                  <a:solidFill>
                    <a:srgbClr val="000000"/>
                  </a:solidFill>
                  <a:latin typeface="Times New Roman" pitchFamily="18" charset="0"/>
                </a:rPr>
                <a:t>11</a:t>
              </a:r>
              <a:endParaRPr lang="en-US" altLang="zh-CN" sz="2400" b="1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3237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260350"/>
            <a:ext cx="7704138" cy="3313113"/>
          </a:xfrm>
        </p:spPr>
        <p:txBody>
          <a:bodyPr/>
          <a:lstStyle/>
          <a:p>
            <a:pPr algn="l"/>
            <a:r>
              <a:rPr lang="en-US" altLang="zh-CN" sz="3200" b="1" dirty="0" smtClean="0">
                <a:solidFill>
                  <a:srgbClr val="000000"/>
                </a:solidFill>
              </a:rPr>
              <a:t>2.</a:t>
            </a:r>
            <a:r>
              <a:rPr lang="zh-CN" altLang="en-US" sz="3200" b="1" dirty="0">
                <a:solidFill>
                  <a:srgbClr val="000000"/>
                </a:solidFill>
              </a:rPr>
              <a:t>为了测量路灯（</a:t>
            </a:r>
            <a:r>
              <a:rPr lang="en-US" altLang="zh-CN" sz="3200" b="1" dirty="0">
                <a:solidFill>
                  <a:srgbClr val="000000"/>
                </a:solidFill>
              </a:rPr>
              <a:t>OS</a:t>
            </a:r>
            <a:r>
              <a:rPr lang="zh-CN" altLang="en-US" sz="3200" b="1" dirty="0">
                <a:solidFill>
                  <a:srgbClr val="000000"/>
                </a:solidFill>
              </a:rPr>
              <a:t>）的高度</a:t>
            </a:r>
            <a:r>
              <a:rPr lang="en-US" altLang="zh-CN" sz="3200" b="1" dirty="0">
                <a:solidFill>
                  <a:srgbClr val="000000"/>
                </a:solidFill>
              </a:rPr>
              <a:t>,</a:t>
            </a:r>
            <a:r>
              <a:rPr lang="zh-CN" altLang="en-US" sz="3200" b="1" dirty="0">
                <a:solidFill>
                  <a:srgbClr val="000000"/>
                </a:solidFill>
              </a:rPr>
              <a:t>把一根长</a:t>
            </a:r>
            <a:r>
              <a:rPr lang="en-US" altLang="zh-CN" sz="3200" b="1" dirty="0">
                <a:solidFill>
                  <a:srgbClr val="000000"/>
                </a:solidFill>
              </a:rPr>
              <a:t>1.5</a:t>
            </a:r>
            <a:r>
              <a:rPr lang="zh-CN" altLang="en-US" sz="3200" b="1" dirty="0">
                <a:solidFill>
                  <a:srgbClr val="000000"/>
                </a:solidFill>
              </a:rPr>
              <a:t>米的竹竿（</a:t>
            </a:r>
            <a:r>
              <a:rPr lang="en-US" altLang="zh-CN" sz="3200" b="1" dirty="0">
                <a:solidFill>
                  <a:srgbClr val="000000"/>
                </a:solidFill>
              </a:rPr>
              <a:t>AB</a:t>
            </a:r>
            <a:r>
              <a:rPr lang="zh-CN" altLang="en-US" sz="3200" b="1" dirty="0">
                <a:solidFill>
                  <a:srgbClr val="000000"/>
                </a:solidFill>
              </a:rPr>
              <a:t>）竖直立在水平地面上</a:t>
            </a:r>
            <a:r>
              <a:rPr lang="en-US" altLang="zh-CN" sz="3200" b="1" dirty="0">
                <a:solidFill>
                  <a:srgbClr val="000000"/>
                </a:solidFill>
              </a:rPr>
              <a:t>,</a:t>
            </a:r>
            <a:r>
              <a:rPr lang="zh-CN" altLang="en-US" sz="3200" b="1" dirty="0">
                <a:solidFill>
                  <a:srgbClr val="000000"/>
                </a:solidFill>
              </a:rPr>
              <a:t>测得竹竿的影子（</a:t>
            </a:r>
            <a:r>
              <a:rPr lang="en-US" altLang="zh-CN" sz="3200" b="1" dirty="0">
                <a:solidFill>
                  <a:srgbClr val="000000"/>
                </a:solidFill>
              </a:rPr>
              <a:t>BC</a:t>
            </a:r>
            <a:r>
              <a:rPr lang="zh-CN" altLang="en-US" sz="3200" b="1" dirty="0">
                <a:solidFill>
                  <a:srgbClr val="000000"/>
                </a:solidFill>
              </a:rPr>
              <a:t>）长为</a:t>
            </a:r>
            <a:r>
              <a:rPr lang="en-US" altLang="zh-CN" sz="3200" b="1" dirty="0">
                <a:solidFill>
                  <a:srgbClr val="000000"/>
                </a:solidFill>
              </a:rPr>
              <a:t>1</a:t>
            </a:r>
            <a:r>
              <a:rPr lang="zh-CN" altLang="en-US" sz="3200" b="1" dirty="0">
                <a:solidFill>
                  <a:srgbClr val="000000"/>
                </a:solidFill>
              </a:rPr>
              <a:t>米</a:t>
            </a:r>
            <a:r>
              <a:rPr lang="en-US" altLang="zh-CN" sz="3200" b="1" dirty="0">
                <a:solidFill>
                  <a:srgbClr val="000000"/>
                </a:solidFill>
              </a:rPr>
              <a:t>,</a:t>
            </a:r>
            <a:r>
              <a:rPr lang="zh-CN" altLang="en-US" sz="3200" b="1" dirty="0">
                <a:solidFill>
                  <a:srgbClr val="000000"/>
                </a:solidFill>
              </a:rPr>
              <a:t>然后拿竹竿向远离路灯方向走了</a:t>
            </a:r>
            <a:r>
              <a:rPr lang="en-US" altLang="zh-CN" sz="3200" b="1" dirty="0">
                <a:solidFill>
                  <a:srgbClr val="000000"/>
                </a:solidFill>
              </a:rPr>
              <a:t>4</a:t>
            </a:r>
            <a:r>
              <a:rPr lang="zh-CN" altLang="en-US" sz="3200" b="1" dirty="0">
                <a:solidFill>
                  <a:srgbClr val="000000"/>
                </a:solidFill>
              </a:rPr>
              <a:t>米（</a:t>
            </a:r>
            <a:r>
              <a:rPr lang="en-US" altLang="zh-CN" sz="3200" b="1" dirty="0">
                <a:solidFill>
                  <a:srgbClr val="000000"/>
                </a:solidFill>
              </a:rPr>
              <a:t>BB‘</a:t>
            </a:r>
            <a:r>
              <a:rPr lang="zh-CN" altLang="en-US" sz="3200" b="1" dirty="0">
                <a:solidFill>
                  <a:srgbClr val="000000"/>
                </a:solidFill>
              </a:rPr>
              <a:t>）</a:t>
            </a:r>
            <a:r>
              <a:rPr lang="en-US" altLang="zh-CN" sz="3200" b="1" dirty="0">
                <a:solidFill>
                  <a:srgbClr val="000000"/>
                </a:solidFill>
              </a:rPr>
              <a:t>,</a:t>
            </a:r>
            <a:r>
              <a:rPr lang="zh-CN" altLang="en-US" sz="3200" b="1" dirty="0">
                <a:solidFill>
                  <a:srgbClr val="000000"/>
                </a:solidFill>
              </a:rPr>
              <a:t>再把竹竿竖立在地面上</a:t>
            </a:r>
            <a:r>
              <a:rPr lang="en-US" altLang="zh-CN" sz="3200" b="1" dirty="0">
                <a:solidFill>
                  <a:srgbClr val="000000"/>
                </a:solidFill>
              </a:rPr>
              <a:t>, </a:t>
            </a:r>
            <a:r>
              <a:rPr lang="zh-CN" altLang="en-US" sz="3200" b="1" dirty="0">
                <a:solidFill>
                  <a:srgbClr val="000000"/>
                </a:solidFill>
              </a:rPr>
              <a:t>测得竹竿的影长（</a:t>
            </a:r>
            <a:r>
              <a:rPr lang="en-US" altLang="zh-CN" sz="3200" b="1" dirty="0">
                <a:solidFill>
                  <a:srgbClr val="000000"/>
                </a:solidFill>
              </a:rPr>
              <a:t>B‘C‘</a:t>
            </a:r>
            <a:r>
              <a:rPr lang="zh-CN" altLang="en-US" sz="3200" b="1" dirty="0">
                <a:solidFill>
                  <a:srgbClr val="000000"/>
                </a:solidFill>
              </a:rPr>
              <a:t>）为</a:t>
            </a:r>
            <a:r>
              <a:rPr lang="en-US" altLang="zh-CN" sz="3200" b="1" dirty="0">
                <a:solidFill>
                  <a:srgbClr val="000000"/>
                </a:solidFill>
              </a:rPr>
              <a:t>1.8</a:t>
            </a:r>
            <a:r>
              <a:rPr lang="zh-CN" altLang="en-US" sz="3200" b="1" dirty="0">
                <a:solidFill>
                  <a:srgbClr val="000000"/>
                </a:solidFill>
              </a:rPr>
              <a:t>米</a:t>
            </a:r>
            <a:r>
              <a:rPr lang="en-US" altLang="zh-CN" sz="3200" b="1" dirty="0">
                <a:solidFill>
                  <a:srgbClr val="000000"/>
                </a:solidFill>
              </a:rPr>
              <a:t>,</a:t>
            </a:r>
            <a:r>
              <a:rPr lang="zh-CN" altLang="en-US" sz="3200" b="1" dirty="0">
                <a:solidFill>
                  <a:srgbClr val="000000"/>
                </a:solidFill>
              </a:rPr>
              <a:t>求路灯离地面的高度</a:t>
            </a:r>
            <a:r>
              <a:rPr lang="en-US" altLang="zh-CN" sz="3200" b="1" dirty="0">
                <a:solidFill>
                  <a:srgbClr val="000000"/>
                </a:solidFill>
              </a:rPr>
              <a:t>.</a:t>
            </a:r>
          </a:p>
        </p:txBody>
      </p:sp>
      <p:grpSp>
        <p:nvGrpSpPr>
          <p:cNvPr id="53253" name="Group 5"/>
          <p:cNvGrpSpPr>
            <a:grpSpLocks noChangeAspect="1"/>
          </p:cNvGrpSpPr>
          <p:nvPr/>
        </p:nvGrpSpPr>
        <p:grpSpPr bwMode="auto">
          <a:xfrm>
            <a:off x="611188" y="3141663"/>
            <a:ext cx="5473700" cy="3382962"/>
            <a:chOff x="385" y="1979"/>
            <a:chExt cx="3448" cy="2131"/>
          </a:xfrm>
        </p:grpSpPr>
        <p:sp>
          <p:nvSpPr>
            <p:cNvPr id="53252" name="AutoShape 4"/>
            <p:cNvSpPr>
              <a:spLocks noChangeAspect="1" noChangeArrowheads="1" noTextEdit="1"/>
            </p:cNvSpPr>
            <p:nvPr/>
          </p:nvSpPr>
          <p:spPr bwMode="auto">
            <a:xfrm>
              <a:off x="385" y="1979"/>
              <a:ext cx="3448" cy="2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71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53254" name="Line 6"/>
            <p:cNvSpPr>
              <a:spLocks noChangeShapeType="1"/>
            </p:cNvSpPr>
            <p:nvPr/>
          </p:nvSpPr>
          <p:spPr bwMode="auto">
            <a:xfrm>
              <a:off x="752" y="2434"/>
              <a:ext cx="0" cy="1214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53255" name="Line 7"/>
            <p:cNvSpPr>
              <a:spLocks noChangeShapeType="1"/>
            </p:cNvSpPr>
            <p:nvPr/>
          </p:nvSpPr>
          <p:spPr bwMode="auto">
            <a:xfrm>
              <a:off x="752" y="3648"/>
              <a:ext cx="2673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53256" name="Line 8"/>
            <p:cNvSpPr>
              <a:spLocks noChangeShapeType="1"/>
            </p:cNvSpPr>
            <p:nvPr/>
          </p:nvSpPr>
          <p:spPr bwMode="auto">
            <a:xfrm>
              <a:off x="752" y="2434"/>
              <a:ext cx="2673" cy="1214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53257" name="Line 9"/>
            <p:cNvSpPr>
              <a:spLocks noChangeShapeType="1"/>
            </p:cNvSpPr>
            <p:nvPr/>
          </p:nvSpPr>
          <p:spPr bwMode="auto">
            <a:xfrm>
              <a:off x="752" y="2434"/>
              <a:ext cx="772" cy="1214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53258" name="Line 10"/>
            <p:cNvSpPr>
              <a:spLocks noChangeShapeType="1"/>
            </p:cNvSpPr>
            <p:nvPr/>
          </p:nvSpPr>
          <p:spPr bwMode="auto">
            <a:xfrm>
              <a:off x="2343" y="3148"/>
              <a:ext cx="0" cy="50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53259" name="Line 11"/>
            <p:cNvSpPr>
              <a:spLocks noChangeShapeType="1"/>
            </p:cNvSpPr>
            <p:nvPr/>
          </p:nvSpPr>
          <p:spPr bwMode="auto">
            <a:xfrm>
              <a:off x="1231" y="3177"/>
              <a:ext cx="0" cy="471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grpSp>
          <p:nvGrpSpPr>
            <p:cNvPr id="53262" name="Group 14"/>
            <p:cNvGrpSpPr>
              <a:grpSpLocks/>
            </p:cNvGrpSpPr>
            <p:nvPr/>
          </p:nvGrpSpPr>
          <p:grpSpPr bwMode="auto">
            <a:xfrm>
              <a:off x="582" y="2962"/>
              <a:ext cx="128" cy="307"/>
              <a:chOff x="582" y="2962"/>
              <a:chExt cx="128" cy="307"/>
            </a:xfrm>
          </p:grpSpPr>
          <p:sp>
            <p:nvSpPr>
              <p:cNvPr id="53260" name="Rectangle 12"/>
              <p:cNvSpPr>
                <a:spLocks noChangeArrowheads="1"/>
              </p:cNvSpPr>
              <p:nvPr/>
            </p:nvSpPr>
            <p:spPr bwMode="auto">
              <a:xfrm>
                <a:off x="582" y="2962"/>
                <a:ext cx="1" cy="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571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endParaRPr lang="zh-CN" altLang="zh-CN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53261" name="Rectangle 13"/>
              <p:cNvSpPr>
                <a:spLocks noChangeArrowheads="1"/>
              </p:cNvSpPr>
              <p:nvPr/>
            </p:nvSpPr>
            <p:spPr bwMode="auto">
              <a:xfrm>
                <a:off x="582" y="2962"/>
                <a:ext cx="128" cy="3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571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altLang="zh-CN" sz="3200" b="1">
                    <a:solidFill>
                      <a:srgbClr val="000000"/>
                    </a:solidFill>
                    <a:latin typeface="宋体" pitchFamily="2" charset="-122"/>
                  </a:rPr>
                  <a:t>h</a:t>
                </a:r>
                <a:endParaRPr lang="en-US" altLang="zh-CN" sz="2400" b="1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3265" name="Group 17"/>
            <p:cNvGrpSpPr>
              <a:grpSpLocks/>
            </p:cNvGrpSpPr>
            <p:nvPr/>
          </p:nvGrpSpPr>
          <p:grpSpPr bwMode="auto">
            <a:xfrm>
              <a:off x="721" y="2148"/>
              <a:ext cx="128" cy="307"/>
              <a:chOff x="721" y="2148"/>
              <a:chExt cx="128" cy="307"/>
            </a:xfrm>
          </p:grpSpPr>
          <p:sp>
            <p:nvSpPr>
              <p:cNvPr id="53263" name="Rectangle 15"/>
              <p:cNvSpPr>
                <a:spLocks noChangeArrowheads="1"/>
              </p:cNvSpPr>
              <p:nvPr/>
            </p:nvSpPr>
            <p:spPr bwMode="auto">
              <a:xfrm>
                <a:off x="721" y="2148"/>
                <a:ext cx="1" cy="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571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endParaRPr lang="zh-CN" altLang="zh-CN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53264" name="Rectangle 16"/>
              <p:cNvSpPr>
                <a:spLocks noChangeArrowheads="1"/>
              </p:cNvSpPr>
              <p:nvPr/>
            </p:nvSpPr>
            <p:spPr bwMode="auto">
              <a:xfrm>
                <a:off x="721" y="2148"/>
                <a:ext cx="128" cy="3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571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altLang="zh-CN" sz="3200" b="1">
                    <a:solidFill>
                      <a:srgbClr val="000000"/>
                    </a:solidFill>
                    <a:latin typeface="宋体" pitchFamily="2" charset="-122"/>
                  </a:rPr>
                  <a:t>S</a:t>
                </a:r>
                <a:endParaRPr lang="en-US" altLang="zh-CN" sz="2400" b="1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3268" name="Group 20"/>
            <p:cNvGrpSpPr>
              <a:grpSpLocks/>
            </p:cNvGrpSpPr>
            <p:nvPr/>
          </p:nvGrpSpPr>
          <p:grpSpPr bwMode="auto">
            <a:xfrm>
              <a:off x="1261" y="2991"/>
              <a:ext cx="128" cy="307"/>
              <a:chOff x="1261" y="2991"/>
              <a:chExt cx="128" cy="307"/>
            </a:xfrm>
          </p:grpSpPr>
          <p:sp>
            <p:nvSpPr>
              <p:cNvPr id="53266" name="Rectangle 18"/>
              <p:cNvSpPr>
                <a:spLocks noChangeArrowheads="1"/>
              </p:cNvSpPr>
              <p:nvPr/>
            </p:nvSpPr>
            <p:spPr bwMode="auto">
              <a:xfrm>
                <a:off x="1261" y="2991"/>
                <a:ext cx="1" cy="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571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endParaRPr lang="zh-CN" altLang="zh-CN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53267" name="Rectangle 19"/>
              <p:cNvSpPr>
                <a:spLocks noChangeArrowheads="1"/>
              </p:cNvSpPr>
              <p:nvPr/>
            </p:nvSpPr>
            <p:spPr bwMode="auto">
              <a:xfrm>
                <a:off x="1261" y="2991"/>
                <a:ext cx="128" cy="3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571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altLang="zh-CN" sz="3200" b="1">
                    <a:solidFill>
                      <a:srgbClr val="000000"/>
                    </a:solidFill>
                    <a:latin typeface="宋体" pitchFamily="2" charset="-122"/>
                  </a:rPr>
                  <a:t>A</a:t>
                </a:r>
                <a:endParaRPr lang="en-US" altLang="zh-CN" sz="2400" b="1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3271" name="Group 23"/>
            <p:cNvGrpSpPr>
              <a:grpSpLocks/>
            </p:cNvGrpSpPr>
            <p:nvPr/>
          </p:nvGrpSpPr>
          <p:grpSpPr bwMode="auto">
            <a:xfrm>
              <a:off x="1447" y="3677"/>
              <a:ext cx="128" cy="307"/>
              <a:chOff x="1447" y="3677"/>
              <a:chExt cx="128" cy="307"/>
            </a:xfrm>
          </p:grpSpPr>
          <p:sp>
            <p:nvSpPr>
              <p:cNvPr id="53269" name="Rectangle 21"/>
              <p:cNvSpPr>
                <a:spLocks noChangeArrowheads="1"/>
              </p:cNvSpPr>
              <p:nvPr/>
            </p:nvSpPr>
            <p:spPr bwMode="auto">
              <a:xfrm>
                <a:off x="1447" y="3677"/>
                <a:ext cx="1" cy="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571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endParaRPr lang="zh-CN" altLang="zh-CN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53270" name="Rectangle 22"/>
              <p:cNvSpPr>
                <a:spLocks noChangeArrowheads="1"/>
              </p:cNvSpPr>
              <p:nvPr/>
            </p:nvSpPr>
            <p:spPr bwMode="auto">
              <a:xfrm>
                <a:off x="1447" y="3677"/>
                <a:ext cx="128" cy="3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571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altLang="zh-CN" sz="3200" b="1">
                    <a:solidFill>
                      <a:srgbClr val="000000"/>
                    </a:solidFill>
                    <a:latin typeface="宋体" pitchFamily="2" charset="-122"/>
                  </a:rPr>
                  <a:t>C</a:t>
                </a:r>
                <a:endParaRPr lang="en-US" altLang="zh-CN" sz="2400" b="1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3274" name="Group 26"/>
            <p:cNvGrpSpPr>
              <a:grpSpLocks/>
            </p:cNvGrpSpPr>
            <p:nvPr/>
          </p:nvGrpSpPr>
          <p:grpSpPr bwMode="auto">
            <a:xfrm>
              <a:off x="1153" y="3677"/>
              <a:ext cx="128" cy="307"/>
              <a:chOff x="1153" y="3677"/>
              <a:chExt cx="128" cy="307"/>
            </a:xfrm>
          </p:grpSpPr>
          <p:sp>
            <p:nvSpPr>
              <p:cNvPr id="53272" name="Rectangle 24"/>
              <p:cNvSpPr>
                <a:spLocks noChangeArrowheads="1"/>
              </p:cNvSpPr>
              <p:nvPr/>
            </p:nvSpPr>
            <p:spPr bwMode="auto">
              <a:xfrm>
                <a:off x="1153" y="3677"/>
                <a:ext cx="1" cy="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571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endParaRPr lang="zh-CN" altLang="zh-CN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53273" name="Rectangle 25"/>
              <p:cNvSpPr>
                <a:spLocks noChangeArrowheads="1"/>
              </p:cNvSpPr>
              <p:nvPr/>
            </p:nvSpPr>
            <p:spPr bwMode="auto">
              <a:xfrm>
                <a:off x="1153" y="3677"/>
                <a:ext cx="128" cy="3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571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altLang="zh-CN" sz="3200" b="1">
                    <a:solidFill>
                      <a:srgbClr val="000000"/>
                    </a:solidFill>
                    <a:latin typeface="宋体" pitchFamily="2" charset="-122"/>
                  </a:rPr>
                  <a:t>B</a:t>
                </a:r>
                <a:endParaRPr lang="en-US" altLang="zh-CN" sz="2400" b="1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3279" name="Group 31"/>
            <p:cNvGrpSpPr>
              <a:grpSpLocks/>
            </p:cNvGrpSpPr>
            <p:nvPr/>
          </p:nvGrpSpPr>
          <p:grpSpPr bwMode="auto">
            <a:xfrm>
              <a:off x="2266" y="3705"/>
              <a:ext cx="211" cy="278"/>
              <a:chOff x="2266" y="3705"/>
              <a:chExt cx="211" cy="278"/>
            </a:xfrm>
          </p:grpSpPr>
          <p:sp>
            <p:nvSpPr>
              <p:cNvPr id="53275" name="Rectangle 27"/>
              <p:cNvSpPr>
                <a:spLocks noChangeArrowheads="1"/>
              </p:cNvSpPr>
              <p:nvPr/>
            </p:nvSpPr>
            <p:spPr bwMode="auto">
              <a:xfrm>
                <a:off x="2266" y="3705"/>
                <a:ext cx="1" cy="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571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endParaRPr lang="zh-CN" altLang="zh-CN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53276" name="Rectangle 28"/>
              <p:cNvSpPr>
                <a:spLocks noChangeArrowheads="1"/>
              </p:cNvSpPr>
              <p:nvPr/>
            </p:nvSpPr>
            <p:spPr bwMode="auto">
              <a:xfrm>
                <a:off x="2266" y="3705"/>
                <a:ext cx="116" cy="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571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altLang="zh-CN" sz="2900" b="1">
                    <a:solidFill>
                      <a:srgbClr val="000000"/>
                    </a:solidFill>
                    <a:latin typeface="宋体" pitchFamily="2" charset="-122"/>
                  </a:rPr>
                  <a:t>B</a:t>
                </a:r>
                <a:endParaRPr lang="en-US" altLang="zh-CN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53277" name="Rectangle 29"/>
              <p:cNvSpPr>
                <a:spLocks noChangeArrowheads="1"/>
              </p:cNvSpPr>
              <p:nvPr/>
            </p:nvSpPr>
            <p:spPr bwMode="auto">
              <a:xfrm>
                <a:off x="2389" y="3705"/>
                <a:ext cx="1" cy="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571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endParaRPr lang="zh-CN" altLang="zh-CN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53278" name="Rectangle 30"/>
              <p:cNvSpPr>
                <a:spLocks noChangeArrowheads="1"/>
              </p:cNvSpPr>
              <p:nvPr/>
            </p:nvSpPr>
            <p:spPr bwMode="auto">
              <a:xfrm>
                <a:off x="2389" y="3705"/>
                <a:ext cx="8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571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altLang="zh-CN" sz="2200" b="1">
                    <a:solidFill>
                      <a:srgbClr val="000000"/>
                    </a:solidFill>
                    <a:latin typeface="宋体" pitchFamily="2" charset="-122"/>
                  </a:rPr>
                  <a:t>'</a:t>
                </a:r>
                <a:endParaRPr lang="en-US" altLang="zh-CN" sz="2400" b="1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3282" name="Group 34"/>
            <p:cNvGrpSpPr>
              <a:grpSpLocks/>
            </p:cNvGrpSpPr>
            <p:nvPr/>
          </p:nvGrpSpPr>
          <p:grpSpPr bwMode="auto">
            <a:xfrm>
              <a:off x="613" y="3677"/>
              <a:ext cx="128" cy="307"/>
              <a:chOff x="613" y="3677"/>
              <a:chExt cx="128" cy="307"/>
            </a:xfrm>
          </p:grpSpPr>
          <p:sp>
            <p:nvSpPr>
              <p:cNvPr id="53280" name="Rectangle 32"/>
              <p:cNvSpPr>
                <a:spLocks noChangeArrowheads="1"/>
              </p:cNvSpPr>
              <p:nvPr/>
            </p:nvSpPr>
            <p:spPr bwMode="auto">
              <a:xfrm>
                <a:off x="613" y="3677"/>
                <a:ext cx="1" cy="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571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endParaRPr lang="zh-CN" altLang="zh-CN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53281" name="Rectangle 33"/>
              <p:cNvSpPr>
                <a:spLocks noChangeArrowheads="1"/>
              </p:cNvSpPr>
              <p:nvPr/>
            </p:nvSpPr>
            <p:spPr bwMode="auto">
              <a:xfrm>
                <a:off x="613" y="3677"/>
                <a:ext cx="128" cy="3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571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altLang="zh-CN" sz="3200" b="1">
                    <a:solidFill>
                      <a:srgbClr val="000000"/>
                    </a:solidFill>
                    <a:latin typeface="宋体" pitchFamily="2" charset="-122"/>
                  </a:rPr>
                  <a:t>O</a:t>
                </a:r>
                <a:endParaRPr lang="en-US" altLang="zh-CN" sz="2400" b="1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3287" name="Group 39"/>
            <p:cNvGrpSpPr>
              <a:grpSpLocks/>
            </p:cNvGrpSpPr>
            <p:nvPr/>
          </p:nvGrpSpPr>
          <p:grpSpPr bwMode="auto">
            <a:xfrm>
              <a:off x="3363" y="3691"/>
              <a:ext cx="212" cy="278"/>
              <a:chOff x="3363" y="3691"/>
              <a:chExt cx="212" cy="278"/>
            </a:xfrm>
          </p:grpSpPr>
          <p:sp>
            <p:nvSpPr>
              <p:cNvPr id="53283" name="Rectangle 35"/>
              <p:cNvSpPr>
                <a:spLocks noChangeArrowheads="1"/>
              </p:cNvSpPr>
              <p:nvPr/>
            </p:nvSpPr>
            <p:spPr bwMode="auto">
              <a:xfrm>
                <a:off x="3363" y="3691"/>
                <a:ext cx="1" cy="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571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endParaRPr lang="zh-CN" altLang="zh-CN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53284" name="Rectangle 36"/>
              <p:cNvSpPr>
                <a:spLocks noChangeArrowheads="1"/>
              </p:cNvSpPr>
              <p:nvPr/>
            </p:nvSpPr>
            <p:spPr bwMode="auto">
              <a:xfrm>
                <a:off x="3363" y="3691"/>
                <a:ext cx="116" cy="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571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altLang="zh-CN" sz="2900" b="1">
                    <a:solidFill>
                      <a:srgbClr val="000000"/>
                    </a:solidFill>
                    <a:latin typeface="宋体" pitchFamily="2" charset="-122"/>
                  </a:rPr>
                  <a:t>C</a:t>
                </a:r>
                <a:endParaRPr lang="en-US" altLang="zh-CN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53285" name="Rectangle 37"/>
              <p:cNvSpPr>
                <a:spLocks noChangeArrowheads="1"/>
              </p:cNvSpPr>
              <p:nvPr/>
            </p:nvSpPr>
            <p:spPr bwMode="auto">
              <a:xfrm>
                <a:off x="3487" y="3691"/>
                <a:ext cx="1" cy="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571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endParaRPr lang="zh-CN" altLang="zh-CN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53286" name="Rectangle 38"/>
              <p:cNvSpPr>
                <a:spLocks noChangeArrowheads="1"/>
              </p:cNvSpPr>
              <p:nvPr/>
            </p:nvSpPr>
            <p:spPr bwMode="auto">
              <a:xfrm>
                <a:off x="3487" y="3691"/>
                <a:ext cx="8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571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altLang="zh-CN" sz="2200" b="1">
                    <a:solidFill>
                      <a:srgbClr val="000000"/>
                    </a:solidFill>
                    <a:latin typeface="宋体" pitchFamily="2" charset="-122"/>
                  </a:rPr>
                  <a:t>'</a:t>
                </a:r>
                <a:endParaRPr lang="en-US" altLang="zh-CN" sz="2400" b="1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3292" name="Group 44"/>
            <p:cNvGrpSpPr>
              <a:grpSpLocks/>
            </p:cNvGrpSpPr>
            <p:nvPr/>
          </p:nvGrpSpPr>
          <p:grpSpPr bwMode="auto">
            <a:xfrm>
              <a:off x="2343" y="2920"/>
              <a:ext cx="212" cy="278"/>
              <a:chOff x="2343" y="2920"/>
              <a:chExt cx="212" cy="278"/>
            </a:xfrm>
          </p:grpSpPr>
          <p:sp>
            <p:nvSpPr>
              <p:cNvPr id="53288" name="Rectangle 40"/>
              <p:cNvSpPr>
                <a:spLocks noChangeArrowheads="1"/>
              </p:cNvSpPr>
              <p:nvPr/>
            </p:nvSpPr>
            <p:spPr bwMode="auto">
              <a:xfrm>
                <a:off x="2343" y="2920"/>
                <a:ext cx="1" cy="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571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endParaRPr lang="zh-CN" altLang="zh-CN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53289" name="Rectangle 41"/>
              <p:cNvSpPr>
                <a:spLocks noChangeArrowheads="1"/>
              </p:cNvSpPr>
              <p:nvPr/>
            </p:nvSpPr>
            <p:spPr bwMode="auto">
              <a:xfrm>
                <a:off x="2343" y="2920"/>
                <a:ext cx="116" cy="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571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altLang="zh-CN" sz="2900" b="1">
                    <a:solidFill>
                      <a:srgbClr val="000000"/>
                    </a:solidFill>
                    <a:latin typeface="宋体" pitchFamily="2" charset="-122"/>
                  </a:rPr>
                  <a:t>A</a:t>
                </a:r>
                <a:endParaRPr lang="en-US" altLang="zh-CN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53290" name="Rectangle 42"/>
              <p:cNvSpPr>
                <a:spLocks noChangeArrowheads="1"/>
              </p:cNvSpPr>
              <p:nvPr/>
            </p:nvSpPr>
            <p:spPr bwMode="auto">
              <a:xfrm>
                <a:off x="2467" y="2920"/>
                <a:ext cx="1" cy="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571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endParaRPr lang="zh-CN" altLang="zh-CN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53291" name="Rectangle 43"/>
              <p:cNvSpPr>
                <a:spLocks noChangeArrowheads="1"/>
              </p:cNvSpPr>
              <p:nvPr/>
            </p:nvSpPr>
            <p:spPr bwMode="auto">
              <a:xfrm>
                <a:off x="2467" y="2920"/>
                <a:ext cx="8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571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altLang="zh-CN" sz="2200" b="1">
                    <a:solidFill>
                      <a:srgbClr val="000000"/>
                    </a:solidFill>
                    <a:latin typeface="宋体" pitchFamily="2" charset="-122"/>
                  </a:rPr>
                  <a:t>'</a:t>
                </a:r>
                <a:endParaRPr lang="en-US" altLang="zh-CN" sz="2400" b="1">
                  <a:solidFill>
                    <a:srgbClr val="00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8887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827088" y="333375"/>
            <a:ext cx="7308850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kumimoji="1" lang="en-US" altLang="zh-CN" sz="3200" b="1" dirty="0">
                <a:solidFill>
                  <a:srgbClr val="FF0000"/>
                </a:solidFill>
                <a:latin typeface="宋体" pitchFamily="2" charset="-122"/>
              </a:rPr>
              <a:t> </a:t>
            </a:r>
            <a:r>
              <a:rPr kumimoji="1" lang="en-US" altLang="zh-CN" sz="3200" b="1" dirty="0" smtClean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3.</a:t>
            </a:r>
            <a:r>
              <a:rPr kumimoji="1" lang="zh-CN" altLang="en-US" sz="32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如图：小明想测量一颗大树</a:t>
            </a:r>
            <a:r>
              <a:rPr kumimoji="1" lang="en-US" altLang="zh-CN" sz="32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AB</a:t>
            </a:r>
            <a:r>
              <a:rPr kumimoji="1" lang="zh-CN" altLang="en-US" sz="32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的高度，发现树的影子恰好落在土坡的坡面</a:t>
            </a:r>
            <a:r>
              <a:rPr kumimoji="1" lang="en-US" altLang="zh-CN" sz="32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CD</a:t>
            </a:r>
            <a:r>
              <a:rPr kumimoji="1" lang="zh-CN" altLang="en-US" sz="32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和地面</a:t>
            </a:r>
            <a:r>
              <a:rPr kumimoji="1" lang="en-US" altLang="zh-CN" sz="32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CB</a:t>
            </a:r>
            <a:r>
              <a:rPr kumimoji="1" lang="zh-CN" altLang="en-US" sz="32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上，测得</a:t>
            </a:r>
            <a:r>
              <a:rPr kumimoji="1" lang="en-US" altLang="zh-CN" sz="32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CD=4m,BC=10m</a:t>
            </a:r>
            <a:r>
              <a:rPr kumimoji="1" lang="zh-CN" altLang="en-US" sz="32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，</a:t>
            </a:r>
            <a:r>
              <a:rPr kumimoji="1" lang="en-US" altLang="zh-CN" sz="32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CD</a:t>
            </a:r>
            <a:r>
              <a:rPr kumimoji="1" lang="zh-CN" altLang="en-US" sz="32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与地面成</a:t>
            </a:r>
            <a:r>
              <a:rPr kumimoji="1" lang="en-US" altLang="zh-CN" sz="32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30</a:t>
            </a:r>
            <a:r>
              <a:rPr kumimoji="1" lang="zh-CN" altLang="en-US" sz="32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度角，且测得</a:t>
            </a:r>
            <a:r>
              <a:rPr kumimoji="1" lang="en-US" altLang="zh-CN" sz="32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kumimoji="1" lang="zh-CN" altLang="en-US" sz="32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米竹杆的影子长为</a:t>
            </a:r>
            <a:r>
              <a:rPr kumimoji="1" lang="en-US" altLang="zh-CN" sz="32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kumimoji="1" lang="zh-CN" altLang="en-US" sz="32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米，那么树的高度是多少？</a:t>
            </a:r>
          </a:p>
        </p:txBody>
      </p:sp>
      <p:grpSp>
        <p:nvGrpSpPr>
          <p:cNvPr id="52227" name="Group 3"/>
          <p:cNvGrpSpPr>
            <a:grpSpLocks/>
          </p:cNvGrpSpPr>
          <p:nvPr/>
        </p:nvGrpSpPr>
        <p:grpSpPr bwMode="auto">
          <a:xfrm>
            <a:off x="1547813" y="2781300"/>
            <a:ext cx="7416800" cy="3479800"/>
            <a:chOff x="612" y="1797"/>
            <a:chExt cx="4899" cy="2330"/>
          </a:xfrm>
        </p:grpSpPr>
        <p:sp>
          <p:nvSpPr>
            <p:cNvPr id="52228" name="Text Box 4"/>
            <p:cNvSpPr txBox="1">
              <a:spLocks noChangeArrowheads="1"/>
            </p:cNvSpPr>
            <p:nvPr/>
          </p:nvSpPr>
          <p:spPr bwMode="auto">
            <a:xfrm>
              <a:off x="3379" y="3657"/>
              <a:ext cx="347" cy="4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kumimoji="1" lang="en-US" altLang="zh-CN" sz="4000" b="1">
                  <a:solidFill>
                    <a:srgbClr val="FF0000"/>
                  </a:solidFill>
                  <a:latin typeface="Times New Roman" pitchFamily="18" charset="0"/>
                  <a:ea typeface="华文新魏" pitchFamily="2" charset="-122"/>
                </a:rPr>
                <a:t>C</a:t>
              </a:r>
            </a:p>
          </p:txBody>
        </p:sp>
        <p:grpSp>
          <p:nvGrpSpPr>
            <p:cNvPr id="52229" name="Group 5"/>
            <p:cNvGrpSpPr>
              <a:grpSpLocks/>
            </p:cNvGrpSpPr>
            <p:nvPr/>
          </p:nvGrpSpPr>
          <p:grpSpPr bwMode="auto">
            <a:xfrm>
              <a:off x="612" y="1797"/>
              <a:ext cx="4899" cy="2087"/>
              <a:chOff x="612" y="1797"/>
              <a:chExt cx="4899" cy="2087"/>
            </a:xfrm>
          </p:grpSpPr>
          <p:sp>
            <p:nvSpPr>
              <p:cNvPr id="52230" name="Text Box 6"/>
              <p:cNvSpPr txBox="1">
                <a:spLocks noChangeArrowheads="1"/>
              </p:cNvSpPr>
              <p:nvPr/>
            </p:nvSpPr>
            <p:spPr bwMode="auto">
              <a:xfrm>
                <a:off x="703" y="1797"/>
                <a:ext cx="347" cy="47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kumimoji="1" lang="en-US" altLang="zh-CN" sz="4000" b="1">
                    <a:solidFill>
                      <a:srgbClr val="FF0000"/>
                    </a:solidFill>
                    <a:latin typeface="Times New Roman" pitchFamily="18" charset="0"/>
                    <a:ea typeface="华文新魏" pitchFamily="2" charset="-122"/>
                  </a:rPr>
                  <a:t>A</a:t>
                </a:r>
              </a:p>
            </p:txBody>
          </p:sp>
          <p:sp>
            <p:nvSpPr>
              <p:cNvPr id="52231" name="Text Box 7"/>
              <p:cNvSpPr txBox="1">
                <a:spLocks noChangeArrowheads="1"/>
              </p:cNvSpPr>
              <p:nvPr/>
            </p:nvSpPr>
            <p:spPr bwMode="auto">
              <a:xfrm>
                <a:off x="703" y="3339"/>
                <a:ext cx="345" cy="47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kumimoji="1" lang="en-US" altLang="zh-CN" sz="4000" b="1">
                    <a:solidFill>
                      <a:srgbClr val="FF0000"/>
                    </a:solidFill>
                    <a:latin typeface="Times New Roman" pitchFamily="18" charset="0"/>
                    <a:ea typeface="华文新魏" pitchFamily="2" charset="-122"/>
                  </a:rPr>
                  <a:t>B</a:t>
                </a:r>
              </a:p>
            </p:txBody>
          </p:sp>
          <p:sp>
            <p:nvSpPr>
              <p:cNvPr id="52232" name="Text Box 8"/>
              <p:cNvSpPr txBox="1">
                <a:spLocks noChangeArrowheads="1"/>
              </p:cNvSpPr>
              <p:nvPr/>
            </p:nvSpPr>
            <p:spPr bwMode="auto">
              <a:xfrm>
                <a:off x="4150" y="3022"/>
                <a:ext cx="364" cy="47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kumimoji="1" lang="en-US" altLang="zh-CN" sz="4000" b="1">
                    <a:solidFill>
                      <a:srgbClr val="FF0000"/>
                    </a:solidFill>
                    <a:latin typeface="Times New Roman" pitchFamily="18" charset="0"/>
                    <a:ea typeface="华文新魏" pitchFamily="2" charset="-122"/>
                  </a:rPr>
                  <a:t>D</a:t>
                </a:r>
              </a:p>
            </p:txBody>
          </p:sp>
          <p:sp>
            <p:nvSpPr>
              <p:cNvPr id="52233" name="Line 9"/>
              <p:cNvSpPr>
                <a:spLocks noChangeShapeType="1"/>
              </p:cNvSpPr>
              <p:nvPr/>
            </p:nvSpPr>
            <p:spPr bwMode="auto">
              <a:xfrm flipH="1" flipV="1">
                <a:off x="1202" y="3430"/>
                <a:ext cx="3084" cy="46"/>
              </a:xfrm>
              <a:prstGeom prst="line">
                <a:avLst/>
              </a:prstGeom>
              <a:noFill/>
              <a:ln w="57150">
                <a:solidFill>
                  <a:schemeClr val="tx2"/>
                </a:solidFill>
                <a:prstDash val="lgDash"/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endParaRPr lang="zh-CN" alt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52234" name="Line 10"/>
              <p:cNvSpPr>
                <a:spLocks noChangeShapeType="1"/>
              </p:cNvSpPr>
              <p:nvPr/>
            </p:nvSpPr>
            <p:spPr bwMode="auto">
              <a:xfrm>
                <a:off x="4268" y="3475"/>
                <a:ext cx="0" cy="272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endParaRPr lang="zh-CN" alt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52235" name="Line 11"/>
              <p:cNvSpPr>
                <a:spLocks noChangeShapeType="1"/>
              </p:cNvSpPr>
              <p:nvPr/>
            </p:nvSpPr>
            <p:spPr bwMode="auto">
              <a:xfrm flipV="1">
                <a:off x="3787" y="3457"/>
                <a:ext cx="0" cy="301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endParaRPr lang="zh-CN" altLang="en-US" sz="2400" b="1">
                  <a:solidFill>
                    <a:srgbClr val="000000"/>
                  </a:solidFill>
                </a:endParaRPr>
              </a:p>
            </p:txBody>
          </p:sp>
          <p:pic>
            <p:nvPicPr>
              <p:cNvPr id="52236" name="Picture 12" descr="016ap"/>
              <p:cNvPicPr>
                <a:picLocks noChangeAspect="1" noChangeArrowheads="1" noCrop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3" y="1933"/>
                <a:ext cx="499" cy="192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2237" name="Line 13"/>
              <p:cNvSpPr>
                <a:spLocks noChangeShapeType="1"/>
              </p:cNvSpPr>
              <p:nvPr/>
            </p:nvSpPr>
            <p:spPr bwMode="auto">
              <a:xfrm flipH="1" flipV="1">
                <a:off x="1156" y="1979"/>
                <a:ext cx="46" cy="1769"/>
              </a:xfrm>
              <a:prstGeom prst="line">
                <a:avLst/>
              </a:prstGeom>
              <a:noFill/>
              <a:ln w="76200">
                <a:solidFill>
                  <a:srgbClr val="0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endParaRPr lang="zh-CN" altLang="en-US" sz="2400" b="1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52238" name="Group 14"/>
              <p:cNvGrpSpPr>
                <a:grpSpLocks/>
              </p:cNvGrpSpPr>
              <p:nvPr/>
            </p:nvGrpSpPr>
            <p:grpSpPr bwMode="auto">
              <a:xfrm>
                <a:off x="612" y="3067"/>
                <a:ext cx="4899" cy="817"/>
                <a:chOff x="612" y="3067"/>
                <a:chExt cx="4899" cy="817"/>
              </a:xfrm>
            </p:grpSpPr>
            <p:grpSp>
              <p:nvGrpSpPr>
                <p:cNvPr id="52239" name="Group 15"/>
                <p:cNvGrpSpPr>
                  <a:grpSpLocks/>
                </p:cNvGrpSpPr>
                <p:nvPr/>
              </p:nvGrpSpPr>
              <p:grpSpPr bwMode="auto">
                <a:xfrm>
                  <a:off x="612" y="3748"/>
                  <a:ext cx="4899" cy="136"/>
                  <a:chOff x="612" y="3203"/>
                  <a:chExt cx="4899" cy="136"/>
                </a:xfrm>
              </p:grpSpPr>
              <p:sp>
                <p:nvSpPr>
                  <p:cNvPr id="52240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612" y="3203"/>
                    <a:ext cx="4899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</a:pPr>
                    <a:endParaRPr lang="zh-CN" altLang="en-US" sz="2400" b="1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52241" name="Line 1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975" y="3203"/>
                    <a:ext cx="181" cy="136"/>
                  </a:xfrm>
                  <a:prstGeom prst="line">
                    <a:avLst/>
                  </a:prstGeom>
                  <a:noFill/>
                  <a:ln w="28575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</a:pPr>
                    <a:endParaRPr lang="zh-CN" altLang="en-US" sz="2400" b="1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52242" name="Line 1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655" y="3203"/>
                    <a:ext cx="136" cy="136"/>
                  </a:xfrm>
                  <a:prstGeom prst="line">
                    <a:avLst/>
                  </a:prstGeom>
                  <a:noFill/>
                  <a:ln w="28575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</a:pPr>
                    <a:endParaRPr lang="zh-CN" altLang="en-US" sz="2400" b="1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52243" name="Line 1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109" y="3203"/>
                    <a:ext cx="136" cy="91"/>
                  </a:xfrm>
                  <a:prstGeom prst="line">
                    <a:avLst/>
                  </a:prstGeom>
                  <a:noFill/>
                  <a:ln w="28575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</a:pPr>
                    <a:endParaRPr lang="zh-CN" altLang="en-US" sz="2400" b="1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52244" name="Line 2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44" y="3203"/>
                    <a:ext cx="136" cy="136"/>
                  </a:xfrm>
                  <a:prstGeom prst="line">
                    <a:avLst/>
                  </a:prstGeom>
                  <a:noFill/>
                  <a:ln w="28575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</a:pPr>
                    <a:endParaRPr lang="zh-CN" altLang="en-US" sz="2400" b="1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52245" name="Line 2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424" y="3203"/>
                    <a:ext cx="91" cy="90"/>
                  </a:xfrm>
                  <a:prstGeom prst="line">
                    <a:avLst/>
                  </a:prstGeom>
                  <a:noFill/>
                  <a:ln w="28575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</a:pPr>
                    <a:endParaRPr lang="zh-CN" altLang="en-US" sz="2400" b="1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52246" name="Line 2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061" y="3203"/>
                    <a:ext cx="136" cy="136"/>
                  </a:xfrm>
                  <a:prstGeom prst="line">
                    <a:avLst/>
                  </a:prstGeom>
                  <a:noFill/>
                  <a:ln w="28575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</a:pPr>
                    <a:endParaRPr lang="zh-CN" altLang="en-US" sz="2400" b="1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52247" name="Line 2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014" y="3203"/>
                    <a:ext cx="136" cy="136"/>
                  </a:xfrm>
                  <a:prstGeom prst="line">
                    <a:avLst/>
                  </a:prstGeom>
                  <a:noFill/>
                  <a:ln w="28575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</a:pPr>
                    <a:endParaRPr lang="zh-CN" altLang="en-US" sz="2400" b="1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52248" name="Line 2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377" y="3203"/>
                    <a:ext cx="91" cy="90"/>
                  </a:xfrm>
                  <a:prstGeom prst="line">
                    <a:avLst/>
                  </a:prstGeom>
                  <a:noFill/>
                  <a:ln w="28575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</a:pPr>
                    <a:endParaRPr lang="zh-CN" altLang="en-US" sz="2400" b="1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52249" name="Line 2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696" y="3203"/>
                    <a:ext cx="91" cy="91"/>
                  </a:xfrm>
                  <a:prstGeom prst="line">
                    <a:avLst/>
                  </a:prstGeom>
                  <a:noFill/>
                  <a:ln w="28575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</a:pPr>
                    <a:endParaRPr lang="zh-CN" altLang="en-US" sz="2400" b="1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52250" name="Line 2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426" y="3203"/>
                    <a:ext cx="136" cy="91"/>
                  </a:xfrm>
                  <a:prstGeom prst="line">
                    <a:avLst/>
                  </a:prstGeom>
                  <a:noFill/>
                  <a:ln w="28575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</a:pPr>
                    <a:endParaRPr lang="zh-CN" altLang="en-US" sz="2400" b="1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52251" name="Line 2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292" y="3203"/>
                    <a:ext cx="137" cy="136"/>
                  </a:xfrm>
                  <a:prstGeom prst="line">
                    <a:avLst/>
                  </a:prstGeom>
                  <a:noFill/>
                  <a:ln w="28575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</a:pPr>
                    <a:endParaRPr lang="zh-CN" altLang="en-US" sz="2400" b="1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52252" name="Line 2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694" y="3203"/>
                    <a:ext cx="91" cy="91"/>
                  </a:xfrm>
                  <a:prstGeom prst="line">
                    <a:avLst/>
                  </a:prstGeom>
                  <a:noFill/>
                  <a:ln w="28575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</a:pPr>
                    <a:endParaRPr lang="zh-CN" altLang="en-US" sz="2400" b="1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52253" name="Line 2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012" y="3203"/>
                    <a:ext cx="91" cy="136"/>
                  </a:xfrm>
                  <a:prstGeom prst="line">
                    <a:avLst/>
                  </a:prstGeom>
                  <a:noFill/>
                  <a:ln w="28575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</a:pPr>
                    <a:endParaRPr lang="zh-CN" altLang="en-US" sz="2400" b="1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52254" name="Line 3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375" y="3203"/>
                    <a:ext cx="90" cy="136"/>
                  </a:xfrm>
                  <a:prstGeom prst="line">
                    <a:avLst/>
                  </a:prstGeom>
                  <a:noFill/>
                  <a:ln w="28575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</a:pPr>
                    <a:endParaRPr lang="zh-CN" altLang="en-US" sz="2400" b="1">
                      <a:solidFill>
                        <a:srgbClr val="000000"/>
                      </a:solidFill>
                    </a:endParaRPr>
                  </a:p>
                </p:txBody>
              </p:sp>
            </p:grpSp>
            <p:grpSp>
              <p:nvGrpSpPr>
                <p:cNvPr id="52255" name="Group 31"/>
                <p:cNvGrpSpPr>
                  <a:grpSpLocks/>
                </p:cNvGrpSpPr>
                <p:nvPr/>
              </p:nvGrpSpPr>
              <p:grpSpPr bwMode="auto">
                <a:xfrm>
                  <a:off x="3787" y="3067"/>
                  <a:ext cx="1497" cy="681"/>
                  <a:chOff x="3787" y="3067"/>
                  <a:chExt cx="998" cy="681"/>
                </a:xfrm>
              </p:grpSpPr>
              <p:sp>
                <p:nvSpPr>
                  <p:cNvPr id="52256" name="Freeform 32"/>
                  <p:cNvSpPr>
                    <a:spLocks/>
                  </p:cNvSpPr>
                  <p:nvPr/>
                </p:nvSpPr>
                <p:spPr bwMode="auto">
                  <a:xfrm>
                    <a:off x="3787" y="3067"/>
                    <a:ext cx="998" cy="681"/>
                  </a:xfrm>
                  <a:custGeom>
                    <a:avLst/>
                    <a:gdLst>
                      <a:gd name="T0" fmla="*/ 0 w 998"/>
                      <a:gd name="T1" fmla="*/ 681 h 681"/>
                      <a:gd name="T2" fmla="*/ 272 w 998"/>
                      <a:gd name="T3" fmla="*/ 454 h 681"/>
                      <a:gd name="T4" fmla="*/ 545 w 998"/>
                      <a:gd name="T5" fmla="*/ 318 h 681"/>
                      <a:gd name="T6" fmla="*/ 998 w 998"/>
                      <a:gd name="T7" fmla="*/ 0 h 6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998" h="681">
                        <a:moveTo>
                          <a:pt x="0" y="681"/>
                        </a:moveTo>
                        <a:cubicBezTo>
                          <a:pt x="90" y="597"/>
                          <a:pt x="181" y="514"/>
                          <a:pt x="272" y="454"/>
                        </a:cubicBezTo>
                        <a:cubicBezTo>
                          <a:pt x="363" y="394"/>
                          <a:pt x="424" y="394"/>
                          <a:pt x="545" y="318"/>
                        </a:cubicBezTo>
                        <a:cubicBezTo>
                          <a:pt x="666" y="242"/>
                          <a:pt x="923" y="53"/>
                          <a:pt x="998" y="0"/>
                        </a:cubicBezTo>
                      </a:path>
                    </a:pathLst>
                  </a:custGeom>
                  <a:noFill/>
                  <a:ln w="47625">
                    <a:solidFill>
                      <a:srgbClr val="FF99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</a:pPr>
                    <a:endParaRPr lang="zh-CN" altLang="en-US" sz="2400" b="1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52257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4785" y="3067"/>
                    <a:ext cx="0" cy="681"/>
                  </a:xfrm>
                  <a:prstGeom prst="line">
                    <a:avLst/>
                  </a:prstGeom>
                  <a:noFill/>
                  <a:ln w="50800">
                    <a:solidFill>
                      <a:srgbClr val="FF99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</a:pPr>
                    <a:endParaRPr lang="zh-CN" altLang="en-US" sz="2400" b="1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52258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3969" y="3612"/>
                    <a:ext cx="363" cy="90"/>
                  </a:xfrm>
                  <a:prstGeom prst="line">
                    <a:avLst/>
                  </a:prstGeom>
                  <a:noFill/>
                  <a:ln w="9525">
                    <a:solidFill>
                      <a:srgbClr val="FF99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</a:pPr>
                    <a:endParaRPr lang="zh-CN" altLang="en-US" sz="2400" b="1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52259" name="Line 35"/>
                  <p:cNvSpPr>
                    <a:spLocks noChangeShapeType="1"/>
                  </p:cNvSpPr>
                  <p:nvPr/>
                </p:nvSpPr>
                <p:spPr bwMode="auto">
                  <a:xfrm>
                    <a:off x="4195" y="3475"/>
                    <a:ext cx="409" cy="227"/>
                  </a:xfrm>
                  <a:prstGeom prst="line">
                    <a:avLst/>
                  </a:prstGeom>
                  <a:noFill/>
                  <a:ln w="9525">
                    <a:solidFill>
                      <a:srgbClr val="FF99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</a:pPr>
                    <a:endParaRPr lang="zh-CN" altLang="en-US" sz="2400" b="1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52260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4422" y="3385"/>
                    <a:ext cx="363" cy="227"/>
                  </a:xfrm>
                  <a:prstGeom prst="line">
                    <a:avLst/>
                  </a:prstGeom>
                  <a:noFill/>
                  <a:ln w="9525">
                    <a:solidFill>
                      <a:srgbClr val="FF99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</a:pPr>
                    <a:endParaRPr lang="zh-CN" altLang="en-US" sz="2400" b="1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52261" name="Line 37"/>
                  <p:cNvSpPr>
                    <a:spLocks noChangeShapeType="1"/>
                  </p:cNvSpPr>
                  <p:nvPr/>
                </p:nvSpPr>
                <p:spPr bwMode="auto">
                  <a:xfrm>
                    <a:off x="4558" y="3249"/>
                    <a:ext cx="227" cy="181"/>
                  </a:xfrm>
                  <a:prstGeom prst="line">
                    <a:avLst/>
                  </a:prstGeom>
                  <a:noFill/>
                  <a:ln w="9525">
                    <a:solidFill>
                      <a:srgbClr val="FF99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</a:pPr>
                    <a:endParaRPr lang="zh-CN" altLang="en-US" sz="2400" b="1">
                      <a:solidFill>
                        <a:srgbClr val="000000"/>
                      </a:solidFill>
                    </a:endParaRPr>
                  </a:p>
                </p:txBody>
              </p:sp>
            </p:grpSp>
          </p:grpSp>
          <p:sp>
            <p:nvSpPr>
              <p:cNvPr id="52262" name="Line 38"/>
              <p:cNvSpPr>
                <a:spLocks noChangeShapeType="1"/>
              </p:cNvSpPr>
              <p:nvPr/>
            </p:nvSpPr>
            <p:spPr bwMode="auto">
              <a:xfrm>
                <a:off x="1156" y="1979"/>
                <a:ext cx="3130" cy="1496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endParaRPr lang="zh-CN" alt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52263" name="Line 39"/>
              <p:cNvSpPr>
                <a:spLocks noChangeShapeType="1"/>
              </p:cNvSpPr>
              <p:nvPr/>
            </p:nvSpPr>
            <p:spPr bwMode="auto">
              <a:xfrm flipV="1">
                <a:off x="1202" y="3738"/>
                <a:ext cx="2585" cy="1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endParaRPr lang="zh-CN" alt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52264" name="Line 40"/>
              <p:cNvSpPr>
                <a:spLocks noChangeShapeType="1"/>
              </p:cNvSpPr>
              <p:nvPr/>
            </p:nvSpPr>
            <p:spPr bwMode="auto">
              <a:xfrm flipV="1">
                <a:off x="3787" y="3475"/>
                <a:ext cx="499" cy="273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endParaRPr lang="zh-CN" altLang="en-US" sz="2400" b="1">
                  <a:solidFill>
                    <a:srgbClr val="00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11947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2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 build="allAtOnce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ChangeArrowheads="1"/>
          </p:cNvSpPr>
          <p:nvPr/>
        </p:nvSpPr>
        <p:spPr bwMode="auto">
          <a:xfrm>
            <a:off x="0" y="2209800"/>
            <a:ext cx="827088" cy="43656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800" b="1">
              <a:solidFill>
                <a:srgbClr val="000000"/>
              </a:solidFill>
              <a:latin typeface="Times New Roman" pitchFamily="18" charset="0"/>
              <a:ea typeface="仿宋_GB2312" pitchFamily="1" charset="-122"/>
            </a:endParaRPr>
          </a:p>
        </p:txBody>
      </p:sp>
      <p:sp>
        <p:nvSpPr>
          <p:cNvPr id="102403" name="Rectangle 3"/>
          <p:cNvSpPr>
            <a:spLocks noChangeArrowheads="1"/>
          </p:cNvSpPr>
          <p:nvPr/>
        </p:nvSpPr>
        <p:spPr bwMode="auto">
          <a:xfrm>
            <a:off x="1295400" y="685800"/>
            <a:ext cx="7315200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ea typeface="华文新魏" pitchFamily="2" charset="-122"/>
                <a:cs typeface="Arial" pitchFamily="34" charset="0"/>
              </a:rPr>
              <a:t>        4. </a:t>
            </a: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  <a:ea typeface="华文新魏" pitchFamily="2" charset="-122"/>
                <a:cs typeface="Arial" pitchFamily="34" charset="0"/>
              </a:rPr>
              <a:t>小明在打网球时，使球恰好能打过网，而且落在离网</a:t>
            </a:r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ea typeface="华文新魏" pitchFamily="2" charset="-122"/>
                <a:cs typeface="Arial" pitchFamily="34" charset="0"/>
              </a:rPr>
              <a:t>5</a:t>
            </a: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  <a:ea typeface="华文新魏" pitchFamily="2" charset="-122"/>
                <a:cs typeface="Arial" pitchFamily="34" charset="0"/>
              </a:rPr>
              <a:t>米的位置上，求球拍击球的高度</a:t>
            </a:r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ea typeface="华文新魏" pitchFamily="2" charset="-122"/>
                <a:cs typeface="Arial" pitchFamily="34" charset="0"/>
              </a:rPr>
              <a:t>h.</a:t>
            </a: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  <a:ea typeface="华文新魏" pitchFamily="2" charset="-122"/>
                <a:cs typeface="Arial" pitchFamily="34" charset="0"/>
              </a:rPr>
              <a:t>（设网球是直线运动）</a:t>
            </a:r>
          </a:p>
        </p:txBody>
      </p:sp>
      <p:sp>
        <p:nvSpPr>
          <p:cNvPr id="102404" name="Oval 4"/>
          <p:cNvSpPr>
            <a:spLocks noChangeArrowheads="1"/>
          </p:cNvSpPr>
          <p:nvPr/>
        </p:nvSpPr>
        <p:spPr bwMode="auto">
          <a:xfrm>
            <a:off x="2166938" y="4918075"/>
            <a:ext cx="215900" cy="215900"/>
          </a:xfrm>
          <a:prstGeom prst="ellipse">
            <a:avLst/>
          </a:prstGeom>
          <a:solidFill>
            <a:schemeClr val="accent1">
              <a:alpha val="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800" b="1">
              <a:solidFill>
                <a:srgbClr val="000000"/>
              </a:solidFill>
              <a:latin typeface="Times New Roman" pitchFamily="18" charset="0"/>
              <a:ea typeface="仿宋_GB2312" pitchFamily="1" charset="-122"/>
            </a:endParaRPr>
          </a:p>
        </p:txBody>
      </p:sp>
      <p:pic>
        <p:nvPicPr>
          <p:cNvPr id="10240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2209800"/>
            <a:ext cx="8988425" cy="436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06" name="Text Box 6"/>
          <p:cNvSpPr txBox="1">
            <a:spLocks noChangeArrowheads="1"/>
          </p:cNvSpPr>
          <p:nvPr/>
        </p:nvSpPr>
        <p:spPr bwMode="auto">
          <a:xfrm>
            <a:off x="100013" y="4586288"/>
            <a:ext cx="7270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2800" b="1">
                <a:solidFill>
                  <a:srgbClr val="333399"/>
                </a:solidFill>
                <a:latin typeface="Times New Roman" pitchFamily="18" charset="0"/>
              </a:rPr>
              <a:t>A</a:t>
            </a:r>
          </a:p>
        </p:txBody>
      </p:sp>
      <p:sp>
        <p:nvSpPr>
          <p:cNvPr id="102407" name="Text Box 7"/>
          <p:cNvSpPr txBox="1">
            <a:spLocks noChangeArrowheads="1"/>
          </p:cNvSpPr>
          <p:nvPr/>
        </p:nvSpPr>
        <p:spPr bwMode="auto">
          <a:xfrm>
            <a:off x="1979613" y="5451475"/>
            <a:ext cx="7270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2800" b="1">
                <a:solidFill>
                  <a:srgbClr val="333399"/>
                </a:solidFill>
                <a:latin typeface="Times New Roman" pitchFamily="18" charset="0"/>
              </a:rPr>
              <a:t>D</a:t>
            </a:r>
          </a:p>
        </p:txBody>
      </p:sp>
      <p:sp>
        <p:nvSpPr>
          <p:cNvPr id="102408" name="Text Box 8"/>
          <p:cNvSpPr txBox="1">
            <a:spLocks noChangeArrowheads="1"/>
          </p:cNvSpPr>
          <p:nvPr/>
        </p:nvSpPr>
        <p:spPr bwMode="auto">
          <a:xfrm>
            <a:off x="5508625" y="5451475"/>
            <a:ext cx="7270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2800" b="1">
                <a:solidFill>
                  <a:srgbClr val="333399"/>
                </a:solidFill>
                <a:latin typeface="Times New Roman" pitchFamily="18" charset="0"/>
              </a:rPr>
              <a:t>B</a:t>
            </a:r>
          </a:p>
        </p:txBody>
      </p:sp>
      <p:sp>
        <p:nvSpPr>
          <p:cNvPr id="102409" name="Text Box 9"/>
          <p:cNvSpPr txBox="1">
            <a:spLocks noChangeArrowheads="1"/>
          </p:cNvSpPr>
          <p:nvPr/>
        </p:nvSpPr>
        <p:spPr bwMode="auto">
          <a:xfrm>
            <a:off x="5003800" y="2859088"/>
            <a:ext cx="7270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2800" b="1">
                <a:solidFill>
                  <a:srgbClr val="333399"/>
                </a:solidFill>
                <a:latin typeface="Times New Roman" pitchFamily="18" charset="0"/>
              </a:rPr>
              <a:t>C</a:t>
            </a:r>
          </a:p>
        </p:txBody>
      </p:sp>
      <p:sp>
        <p:nvSpPr>
          <p:cNvPr id="102410" name="Text Box 10"/>
          <p:cNvSpPr txBox="1">
            <a:spLocks noChangeArrowheads="1"/>
          </p:cNvSpPr>
          <p:nvPr/>
        </p:nvSpPr>
        <p:spPr bwMode="auto">
          <a:xfrm>
            <a:off x="1908175" y="4010025"/>
            <a:ext cx="7270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2800" b="1">
                <a:solidFill>
                  <a:srgbClr val="333399"/>
                </a:solidFill>
                <a:latin typeface="Times New Roman" pitchFamily="18" charset="0"/>
              </a:rPr>
              <a:t>E</a:t>
            </a:r>
          </a:p>
        </p:txBody>
      </p:sp>
      <p:sp>
        <p:nvSpPr>
          <p:cNvPr id="102411" name="Text Box 11"/>
          <p:cNvSpPr txBox="1">
            <a:spLocks noChangeArrowheads="1"/>
          </p:cNvSpPr>
          <p:nvPr/>
        </p:nvSpPr>
        <p:spPr bwMode="auto">
          <a:xfrm>
            <a:off x="1619250" y="4953000"/>
            <a:ext cx="8461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</a:rPr>
              <a:t>┏</a:t>
            </a:r>
          </a:p>
        </p:txBody>
      </p:sp>
      <p:sp>
        <p:nvSpPr>
          <p:cNvPr id="102412" name="Text Box 12"/>
          <p:cNvSpPr txBox="1">
            <a:spLocks noChangeArrowheads="1"/>
          </p:cNvSpPr>
          <p:nvPr/>
        </p:nvSpPr>
        <p:spPr bwMode="auto">
          <a:xfrm>
            <a:off x="5364163" y="4946650"/>
            <a:ext cx="8461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</a:rPr>
              <a:t>┏</a:t>
            </a:r>
          </a:p>
        </p:txBody>
      </p:sp>
      <p:sp>
        <p:nvSpPr>
          <p:cNvPr id="102413" name="Text Box 13"/>
          <p:cNvSpPr txBox="1">
            <a:spLocks noChangeArrowheads="1"/>
          </p:cNvSpPr>
          <p:nvPr/>
        </p:nvSpPr>
        <p:spPr bwMode="auto">
          <a:xfrm>
            <a:off x="2268538" y="4802188"/>
            <a:ext cx="1439862" cy="5191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altLang="zh-CN" sz="2800" b="1">
                <a:solidFill>
                  <a:srgbClr val="000000"/>
                </a:solidFill>
                <a:latin typeface="Times New Roman" pitchFamily="18" charset="0"/>
              </a:rPr>
              <a:t>0.8m</a:t>
            </a:r>
          </a:p>
        </p:txBody>
      </p:sp>
      <p:sp>
        <p:nvSpPr>
          <p:cNvPr id="102414" name="Text Box 14"/>
          <p:cNvSpPr txBox="1">
            <a:spLocks noChangeArrowheads="1"/>
          </p:cNvSpPr>
          <p:nvPr/>
        </p:nvSpPr>
        <p:spPr bwMode="auto">
          <a:xfrm>
            <a:off x="611188" y="5594350"/>
            <a:ext cx="1439862" cy="5191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altLang="zh-CN" sz="2800" b="1">
                <a:solidFill>
                  <a:srgbClr val="000000"/>
                </a:solidFill>
                <a:latin typeface="Times New Roman" pitchFamily="18" charset="0"/>
              </a:rPr>
              <a:t>5m</a:t>
            </a:r>
          </a:p>
        </p:txBody>
      </p:sp>
      <p:sp>
        <p:nvSpPr>
          <p:cNvPr id="102415" name="Text Box 15"/>
          <p:cNvSpPr txBox="1">
            <a:spLocks noChangeArrowheads="1"/>
          </p:cNvSpPr>
          <p:nvPr/>
        </p:nvSpPr>
        <p:spPr bwMode="auto">
          <a:xfrm>
            <a:off x="3132138" y="5594350"/>
            <a:ext cx="1439862" cy="5191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altLang="zh-CN" sz="2800" b="1">
                <a:solidFill>
                  <a:srgbClr val="000000"/>
                </a:solidFill>
                <a:latin typeface="Times New Roman" pitchFamily="18" charset="0"/>
              </a:rPr>
              <a:t>10m</a:t>
            </a:r>
          </a:p>
        </p:txBody>
      </p:sp>
      <p:sp>
        <p:nvSpPr>
          <p:cNvPr id="102416" name="Rectangle 16"/>
          <p:cNvSpPr>
            <a:spLocks noChangeArrowheads="1"/>
          </p:cNvSpPr>
          <p:nvPr/>
        </p:nvSpPr>
        <p:spPr bwMode="auto">
          <a:xfrm>
            <a:off x="2843213" y="6170613"/>
            <a:ext cx="2952750" cy="4048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800" b="1">
              <a:solidFill>
                <a:srgbClr val="000000"/>
              </a:solidFill>
              <a:latin typeface="Times New Roman" pitchFamily="18" charset="0"/>
              <a:ea typeface="仿宋_GB2312" pitchFamily="1" charset="-122"/>
            </a:endParaRPr>
          </a:p>
        </p:txBody>
      </p:sp>
      <p:sp>
        <p:nvSpPr>
          <p:cNvPr id="102417" name="Text Box 17"/>
          <p:cNvSpPr txBox="1">
            <a:spLocks noChangeArrowheads="1"/>
          </p:cNvSpPr>
          <p:nvPr/>
        </p:nvSpPr>
        <p:spPr bwMode="auto">
          <a:xfrm>
            <a:off x="5940425" y="4154488"/>
            <a:ext cx="1439863" cy="5191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GB" sz="2800" b="1">
                <a:solidFill>
                  <a:srgbClr val="000000"/>
                </a:solidFill>
                <a:latin typeface="Times New Roman" pitchFamily="18" charset="0"/>
              </a:rPr>
              <a:t>？</a:t>
            </a:r>
          </a:p>
        </p:txBody>
      </p:sp>
      <p:sp>
        <p:nvSpPr>
          <p:cNvPr id="102418" name="Text Box 18"/>
          <p:cNvSpPr txBox="1">
            <a:spLocks noChangeArrowheads="1"/>
          </p:cNvSpPr>
          <p:nvPr/>
        </p:nvSpPr>
        <p:spPr bwMode="auto">
          <a:xfrm>
            <a:off x="2627313" y="2066925"/>
            <a:ext cx="24495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</a:rPr>
              <a:t>2.4m</a:t>
            </a:r>
          </a:p>
        </p:txBody>
      </p:sp>
    </p:spTree>
    <p:extLst>
      <p:ext uri="{BB962C8B-B14F-4D97-AF65-F5344CB8AC3E}">
        <p14:creationId xmlns:p14="http://schemas.microsoft.com/office/powerpoint/2010/main" val="1840625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2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2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2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2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2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2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2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02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2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2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02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02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02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02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02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2" grpId="0" animBg="1"/>
      <p:bldP spid="102403" grpId="0"/>
      <p:bldP spid="102404" grpId="0" animBg="1"/>
      <p:bldP spid="102406" grpId="0"/>
      <p:bldP spid="102407" grpId="0"/>
      <p:bldP spid="102408" grpId="0"/>
      <p:bldP spid="102409" grpId="0"/>
      <p:bldP spid="102410" grpId="0"/>
      <p:bldP spid="102411" grpId="0"/>
      <p:bldP spid="102412" grpId="0"/>
      <p:bldP spid="102413" grpId="0" animBg="1"/>
      <p:bldP spid="102414" grpId="0" animBg="1"/>
      <p:bldP spid="102415" grpId="0" animBg="1"/>
      <p:bldP spid="102416" grpId="0" animBg="1"/>
      <p:bldP spid="102417" grpId="0" animBg="1"/>
      <p:bldP spid="1024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8748713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3000"/>
              <a:t>1</a:t>
            </a:r>
            <a:r>
              <a:rPr lang="zh-CN" altLang="en-US" sz="3000"/>
              <a:t>、根据下列条件能否判定△</a:t>
            </a:r>
            <a:r>
              <a:rPr lang="en-US" altLang="zh-CN" sz="3000"/>
              <a:t>ABC</a:t>
            </a:r>
            <a:r>
              <a:rPr lang="zh-CN" altLang="en-US" sz="3000"/>
              <a:t>与△</a:t>
            </a:r>
            <a:r>
              <a:rPr lang="en-US" altLang="zh-CN" sz="3000"/>
              <a:t>A′B′C′</a:t>
            </a:r>
            <a:r>
              <a:rPr lang="zh-CN" altLang="en-US" sz="3000"/>
              <a:t>相似？为什么？</a:t>
            </a:r>
          </a:p>
          <a:p>
            <a:pPr>
              <a:lnSpc>
                <a:spcPct val="90000"/>
              </a:lnSpc>
            </a:pPr>
            <a:r>
              <a:rPr lang="en-US" altLang="zh-CN" sz="3000"/>
              <a:t>(1) ∠A=120°</a:t>
            </a:r>
            <a:r>
              <a:rPr lang="zh-CN" altLang="en-US" sz="3000"/>
              <a:t>，</a:t>
            </a:r>
            <a:r>
              <a:rPr lang="en-US" altLang="zh-CN" sz="3000"/>
              <a:t>AB=7  </a:t>
            </a:r>
            <a:r>
              <a:rPr lang="zh-CN" altLang="en-US" sz="3000"/>
              <a:t>，</a:t>
            </a:r>
            <a:r>
              <a:rPr lang="en-US" altLang="zh-CN" sz="3000"/>
              <a:t>AC=14           ∠A′=120°</a:t>
            </a:r>
            <a:r>
              <a:rPr lang="zh-CN" altLang="en-US" sz="3000"/>
              <a:t>，</a:t>
            </a:r>
            <a:r>
              <a:rPr lang="en-US" altLang="zh-CN" sz="3000"/>
              <a:t>A′B′=3   </a:t>
            </a:r>
            <a:r>
              <a:rPr lang="zh-CN" altLang="en-US" sz="3000"/>
              <a:t>，</a:t>
            </a:r>
            <a:r>
              <a:rPr lang="en-US" altLang="zh-CN" sz="3000"/>
              <a:t>A′C′=6</a:t>
            </a:r>
          </a:p>
          <a:p>
            <a:pPr>
              <a:lnSpc>
                <a:spcPct val="90000"/>
              </a:lnSpc>
            </a:pPr>
            <a:r>
              <a:rPr lang="en-US" altLang="zh-CN" sz="3000"/>
              <a:t>(2) AB=4  </a:t>
            </a:r>
            <a:r>
              <a:rPr lang="zh-CN" altLang="en-US" sz="3000"/>
              <a:t>，</a:t>
            </a:r>
            <a:r>
              <a:rPr lang="en-US" altLang="zh-CN" sz="3000"/>
              <a:t>BC=6   </a:t>
            </a:r>
            <a:r>
              <a:rPr lang="zh-CN" altLang="en-US" sz="3000"/>
              <a:t>，</a:t>
            </a:r>
            <a:r>
              <a:rPr lang="en-US" altLang="zh-CN" sz="3000"/>
              <a:t>AC=8                 A′B′=12   </a:t>
            </a:r>
            <a:r>
              <a:rPr lang="zh-CN" altLang="en-US" sz="3000"/>
              <a:t>，</a:t>
            </a:r>
            <a:r>
              <a:rPr lang="en-US" altLang="zh-CN" sz="3000"/>
              <a:t>B′C′=18   </a:t>
            </a:r>
            <a:r>
              <a:rPr lang="zh-CN" altLang="en-US" sz="3000"/>
              <a:t>，</a:t>
            </a:r>
            <a:r>
              <a:rPr lang="en-US" altLang="zh-CN" sz="3000"/>
              <a:t>A′C′=21  </a:t>
            </a:r>
          </a:p>
          <a:p>
            <a:pPr>
              <a:lnSpc>
                <a:spcPct val="90000"/>
              </a:lnSpc>
            </a:pPr>
            <a:r>
              <a:rPr lang="en-US" altLang="zh-CN" sz="3000"/>
              <a:t>(3) ∠A=70°,∠B=48°, ∠A′=70°, ∠C′=62°</a:t>
            </a:r>
          </a:p>
          <a:p>
            <a:pPr>
              <a:lnSpc>
                <a:spcPct val="90000"/>
              </a:lnSpc>
            </a:pPr>
            <a:r>
              <a:rPr lang="en-US" altLang="zh-CN"/>
              <a:t>2</a:t>
            </a:r>
            <a:r>
              <a:rPr lang="zh-CN" altLang="en-US"/>
              <a:t>、在</a:t>
            </a:r>
            <a:r>
              <a:rPr lang="zh-CN" altLang="en-US" sz="3000"/>
              <a:t>△</a:t>
            </a:r>
            <a:r>
              <a:rPr lang="en-US" altLang="zh-CN" sz="3000"/>
              <a:t>ABC</a:t>
            </a:r>
            <a:r>
              <a:rPr lang="zh-CN" altLang="en-US" sz="3000"/>
              <a:t>中，在△</a:t>
            </a:r>
            <a:r>
              <a:rPr lang="en-US" altLang="zh-CN" sz="3000"/>
              <a:t>ABC</a:t>
            </a:r>
            <a:r>
              <a:rPr lang="zh-CN" altLang="en-US" sz="3000"/>
              <a:t>中，                                      </a:t>
            </a:r>
            <a:r>
              <a:rPr lang="en-US" altLang="zh-CN" sz="3000"/>
              <a:t>DE∥BC</a:t>
            </a:r>
            <a:r>
              <a:rPr lang="zh-CN" altLang="en-US" sz="3000"/>
              <a:t>，若</a:t>
            </a:r>
            <a:r>
              <a:rPr lang="en-US" altLang="zh-CN" sz="3000"/>
              <a:t>AD</a:t>
            </a:r>
            <a:r>
              <a:rPr lang="zh-CN" altLang="en-US" sz="3000"/>
              <a:t>：</a:t>
            </a:r>
            <a:r>
              <a:rPr lang="en-US" altLang="zh-CN" sz="3000"/>
              <a:t>DB=1</a:t>
            </a:r>
            <a:r>
              <a:rPr lang="zh-CN" altLang="en-US" sz="3000"/>
              <a:t>：</a:t>
            </a:r>
            <a:r>
              <a:rPr lang="en-US" altLang="zh-CN" sz="3000"/>
              <a:t>3</a:t>
            </a:r>
            <a:r>
              <a:rPr lang="zh-CN" altLang="en-US" sz="3000"/>
              <a:t>，</a:t>
            </a:r>
            <a:r>
              <a:rPr lang="en-US" altLang="zh-CN" sz="3000"/>
              <a:t>DE=2</a:t>
            </a:r>
            <a:r>
              <a:rPr lang="zh-CN" altLang="en-US" sz="3000"/>
              <a:t>，                                                          则</a:t>
            </a:r>
            <a:r>
              <a:rPr lang="en-US" altLang="zh-CN" sz="3000"/>
              <a:t>BC</a:t>
            </a:r>
            <a:r>
              <a:rPr lang="zh-CN" altLang="en-US" sz="3000"/>
              <a:t>的长为（         ）</a:t>
            </a:r>
          </a:p>
        </p:txBody>
      </p:sp>
      <p:grpSp>
        <p:nvGrpSpPr>
          <p:cNvPr id="5124" name="Group 4"/>
          <p:cNvGrpSpPr>
            <a:grpSpLocks/>
          </p:cNvGrpSpPr>
          <p:nvPr/>
        </p:nvGrpSpPr>
        <p:grpSpPr bwMode="auto">
          <a:xfrm>
            <a:off x="6227763" y="4292600"/>
            <a:ext cx="2305050" cy="1973263"/>
            <a:chOff x="4468" y="1078"/>
            <a:chExt cx="1043" cy="1127"/>
          </a:xfrm>
        </p:grpSpPr>
        <p:sp>
          <p:nvSpPr>
            <p:cNvPr id="5125" name="AutoShape 5"/>
            <p:cNvSpPr>
              <a:spLocks noChangeArrowheads="1"/>
            </p:cNvSpPr>
            <p:nvPr/>
          </p:nvSpPr>
          <p:spPr bwMode="auto">
            <a:xfrm>
              <a:off x="4594" y="1279"/>
              <a:ext cx="822" cy="749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kumimoji="1" lang="zh-CN" altLang="en-US" sz="3000" b="1">
                <a:solidFill>
                  <a:srgbClr val="000066"/>
                </a:solidFill>
              </a:endParaRPr>
            </a:p>
          </p:txBody>
        </p:sp>
        <p:sp>
          <p:nvSpPr>
            <p:cNvPr id="5126" name="Line 6"/>
            <p:cNvSpPr>
              <a:spLocks noChangeShapeType="1"/>
            </p:cNvSpPr>
            <p:nvPr/>
          </p:nvSpPr>
          <p:spPr bwMode="auto">
            <a:xfrm>
              <a:off x="4847" y="1578"/>
              <a:ext cx="31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kumimoji="1" lang="zh-CN" altLang="en-US" sz="3000" b="1">
                <a:solidFill>
                  <a:srgbClr val="000066"/>
                </a:solidFill>
              </a:endParaRPr>
            </a:p>
          </p:txBody>
        </p:sp>
        <p:sp>
          <p:nvSpPr>
            <p:cNvPr id="5127" name="Text Box 7"/>
            <p:cNvSpPr txBox="1">
              <a:spLocks noChangeArrowheads="1"/>
            </p:cNvSpPr>
            <p:nvPr/>
          </p:nvSpPr>
          <p:spPr bwMode="auto">
            <a:xfrm>
              <a:off x="4468" y="1995"/>
              <a:ext cx="158" cy="2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zh-CN">
                  <a:solidFill>
                    <a:srgbClr val="000000"/>
                  </a:solidFill>
                </a:rPr>
                <a:t>B</a:t>
              </a:r>
            </a:p>
          </p:txBody>
        </p:sp>
        <p:sp>
          <p:nvSpPr>
            <p:cNvPr id="5128" name="Text Box 8"/>
            <p:cNvSpPr txBox="1">
              <a:spLocks noChangeArrowheads="1"/>
            </p:cNvSpPr>
            <p:nvPr/>
          </p:nvSpPr>
          <p:spPr bwMode="auto">
            <a:xfrm>
              <a:off x="5353" y="1995"/>
              <a:ext cx="158" cy="2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zh-CN">
                  <a:solidFill>
                    <a:srgbClr val="000000"/>
                  </a:solidFill>
                </a:rPr>
                <a:t>C</a:t>
              </a:r>
            </a:p>
          </p:txBody>
        </p:sp>
        <p:sp>
          <p:nvSpPr>
            <p:cNvPr id="5129" name="Text Box 9"/>
            <p:cNvSpPr txBox="1">
              <a:spLocks noChangeArrowheads="1"/>
            </p:cNvSpPr>
            <p:nvPr/>
          </p:nvSpPr>
          <p:spPr bwMode="auto">
            <a:xfrm>
              <a:off x="5183" y="1474"/>
              <a:ext cx="158" cy="2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zh-CN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5130" name="Text Box 10"/>
            <p:cNvSpPr txBox="1">
              <a:spLocks noChangeArrowheads="1"/>
            </p:cNvSpPr>
            <p:nvPr/>
          </p:nvSpPr>
          <p:spPr bwMode="auto">
            <a:xfrm>
              <a:off x="4661" y="1442"/>
              <a:ext cx="158" cy="2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zh-CN">
                  <a:solidFill>
                    <a:srgbClr val="000000"/>
                  </a:solidFill>
                </a:rPr>
                <a:t>D</a:t>
              </a:r>
            </a:p>
          </p:txBody>
        </p:sp>
        <p:sp>
          <p:nvSpPr>
            <p:cNvPr id="5131" name="Text Box 11"/>
            <p:cNvSpPr txBox="1">
              <a:spLocks noChangeArrowheads="1"/>
            </p:cNvSpPr>
            <p:nvPr/>
          </p:nvSpPr>
          <p:spPr bwMode="auto">
            <a:xfrm>
              <a:off x="4942" y="1078"/>
              <a:ext cx="158" cy="2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zh-CN">
                  <a:solidFill>
                    <a:srgbClr val="000000"/>
                  </a:solidFill>
                </a:rPr>
                <a:t>A</a:t>
              </a:r>
            </a:p>
          </p:txBody>
        </p:sp>
      </p:grpSp>
      <p:sp>
        <p:nvSpPr>
          <p:cNvPr id="5136" name="AutoShape 16"/>
          <p:cNvSpPr>
            <a:spLocks noChangeArrowheads="1"/>
          </p:cNvSpPr>
          <p:nvPr/>
        </p:nvSpPr>
        <p:spPr bwMode="auto">
          <a:xfrm>
            <a:off x="0" y="0"/>
            <a:ext cx="1979613" cy="609600"/>
          </a:xfrm>
          <a:prstGeom prst="ribbon">
            <a:avLst>
              <a:gd name="adj1" fmla="val 12500"/>
              <a:gd name="adj2" fmla="val 50000"/>
            </a:avLst>
          </a:prstGeom>
          <a:solidFill>
            <a:srgbClr val="FFFFFF">
              <a:alpha val="96001"/>
            </a:srgbClr>
          </a:solidFill>
          <a:ln w="19050">
            <a:solidFill>
              <a:srgbClr val="9933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kumimoji="1" lang="zh-CN" altLang="en-US" sz="3000" b="1">
              <a:solidFill>
                <a:srgbClr val="000066"/>
              </a:solidFill>
            </a:endParaRPr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395288" y="0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960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9933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9999"/>
                </a:solidFill>
              </a:rPr>
              <a:t>复习</a:t>
            </a:r>
          </a:p>
        </p:txBody>
      </p:sp>
    </p:spTree>
    <p:extLst>
      <p:ext uri="{BB962C8B-B14F-4D97-AF65-F5344CB8AC3E}">
        <p14:creationId xmlns:p14="http://schemas.microsoft.com/office/powerpoint/2010/main" val="310011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>
          <a:xfrm>
            <a:off x="631825" y="260350"/>
            <a:ext cx="8512175" cy="2293938"/>
          </a:xfrm>
        </p:spPr>
        <p:txBody>
          <a:bodyPr/>
          <a:lstStyle/>
          <a:p>
            <a:pPr algn="l"/>
            <a:r>
              <a:rPr lang="en-US" altLang="zh-CN" sz="4000" b="1" dirty="0" smtClean="0">
                <a:solidFill>
                  <a:srgbClr val="FF0000"/>
                </a:solidFill>
                <a:latin typeface="Times New Roman" pitchFamily="18" charset="0"/>
                <a:ea typeface="MingLiU" pitchFamily="49" charset="-120"/>
              </a:rPr>
              <a:t>3</a:t>
            </a:r>
            <a:r>
              <a:rPr lang="zh-CN" altLang="en-US" sz="4000" b="1" dirty="0" smtClean="0">
                <a:solidFill>
                  <a:srgbClr val="FF0000"/>
                </a:solidFill>
                <a:latin typeface="Times New Roman" pitchFamily="18" charset="0"/>
                <a:ea typeface="MingLiU" pitchFamily="49" charset="-120"/>
              </a:rPr>
              <a:t>如</a:t>
            </a:r>
            <a:r>
              <a:rPr lang="zh-CN" altLang="en-US" sz="4000" b="1" dirty="0">
                <a:solidFill>
                  <a:srgbClr val="FF0000"/>
                </a:solidFill>
                <a:latin typeface="Times New Roman" pitchFamily="18" charset="0"/>
                <a:ea typeface="MingLiU" pitchFamily="49" charset="-120"/>
              </a:rPr>
              <a:t>图所示</a:t>
            </a:r>
            <a:r>
              <a:rPr lang="en-US" altLang="zh-CN" sz="4000" b="1" dirty="0">
                <a:solidFill>
                  <a:srgbClr val="FF0000"/>
                </a:solidFill>
                <a:latin typeface="Times New Roman" pitchFamily="18" charset="0"/>
                <a:ea typeface="MingLiU" pitchFamily="49" charset="-120"/>
              </a:rPr>
              <a:t>,</a:t>
            </a:r>
            <a:r>
              <a:rPr lang="en-US" altLang="zh-CN" sz="4000" b="1" dirty="0">
                <a:solidFill>
                  <a:srgbClr val="FF0000"/>
                </a:solidFill>
              </a:rPr>
              <a:t>△</a:t>
            </a:r>
            <a:r>
              <a:rPr lang="en-US" altLang="zh-CN" sz="4000" b="1" i="1" dirty="0">
                <a:solidFill>
                  <a:srgbClr val="FF0000"/>
                </a:solidFill>
              </a:rPr>
              <a:t>ABC</a:t>
            </a:r>
            <a:r>
              <a:rPr lang="en-US" altLang="zh-CN" sz="4000" b="1" dirty="0">
                <a:solidFill>
                  <a:srgbClr val="FF0000"/>
                </a:solidFill>
              </a:rPr>
              <a:t>∽△</a:t>
            </a:r>
            <a:r>
              <a:rPr lang="en-US" altLang="zh-CN" sz="4000" b="1" i="1" dirty="0">
                <a:solidFill>
                  <a:srgbClr val="FF0000"/>
                </a:solidFill>
              </a:rPr>
              <a:t>A′B′C′</a:t>
            </a:r>
            <a:r>
              <a:rPr lang="zh-CN" altLang="en-US" sz="4000" b="1" dirty="0">
                <a:solidFill>
                  <a:srgbClr val="FF0000"/>
                </a:solidFill>
              </a:rPr>
              <a:t>，      其中 </a:t>
            </a:r>
            <a:r>
              <a:rPr lang="en-US" altLang="zh-CN" sz="4000" b="1" i="1" dirty="0">
                <a:solidFill>
                  <a:srgbClr val="FF0000"/>
                </a:solidFill>
              </a:rPr>
              <a:t>AB</a:t>
            </a:r>
            <a:r>
              <a:rPr lang="en-US" altLang="zh-CN" sz="4000" b="1" dirty="0">
                <a:solidFill>
                  <a:srgbClr val="FF0000"/>
                </a:solidFill>
              </a:rPr>
              <a:t>=10,  </a:t>
            </a:r>
            <a:r>
              <a:rPr lang="en-US" altLang="zh-CN" sz="4000" b="1" i="1" dirty="0">
                <a:solidFill>
                  <a:srgbClr val="FF0000"/>
                </a:solidFill>
              </a:rPr>
              <a:t>A′B′=5,  BC=12, </a:t>
            </a:r>
            <a:r>
              <a:rPr lang="zh-CN" altLang="en-US" sz="4000" b="1" i="1" dirty="0">
                <a:solidFill>
                  <a:srgbClr val="FF0000"/>
                </a:solidFill>
              </a:rPr>
              <a:t>那么</a:t>
            </a:r>
            <a:r>
              <a:rPr lang="en-US" altLang="zh-CN" sz="4000" b="1" i="1" dirty="0">
                <a:solidFill>
                  <a:srgbClr val="FF0000"/>
                </a:solidFill>
              </a:rPr>
              <a:t>B′C′=__________</a:t>
            </a:r>
            <a:r>
              <a:rPr lang="zh-CN" altLang="en-US" sz="4000" b="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？</a:t>
            </a:r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 flipH="1">
            <a:off x="682625" y="3211513"/>
            <a:ext cx="936625" cy="122396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endParaRPr lang="zh-CN" altLang="en-US" sz="2400" b="1">
              <a:solidFill>
                <a:srgbClr val="000000"/>
              </a:solidFill>
            </a:endParaRPr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auto">
          <a:xfrm flipV="1">
            <a:off x="682625" y="4364038"/>
            <a:ext cx="1873250" cy="7143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endParaRPr lang="zh-CN" altLang="en-US" sz="2400" b="1">
              <a:solidFill>
                <a:srgbClr val="000000"/>
              </a:solidFill>
            </a:endParaRPr>
          </a:p>
        </p:txBody>
      </p:sp>
      <p:sp>
        <p:nvSpPr>
          <p:cNvPr id="11270" name="Line 6"/>
          <p:cNvSpPr>
            <a:spLocks noChangeShapeType="1"/>
          </p:cNvSpPr>
          <p:nvPr/>
        </p:nvSpPr>
        <p:spPr bwMode="auto">
          <a:xfrm>
            <a:off x="1619250" y="3211513"/>
            <a:ext cx="936625" cy="11525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endParaRPr lang="zh-CN" altLang="en-US" sz="2400" b="1">
              <a:solidFill>
                <a:srgbClr val="000000"/>
              </a:solidFill>
            </a:endParaRP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1476375" y="2852738"/>
            <a:ext cx="336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323850" y="4221163"/>
            <a:ext cx="336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2627313" y="4364038"/>
            <a:ext cx="349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srgbClr val="FF0000"/>
                </a:solidFill>
              </a:rPr>
              <a:t>C</a:t>
            </a:r>
          </a:p>
        </p:txBody>
      </p:sp>
      <p:sp>
        <p:nvSpPr>
          <p:cNvPr id="11274" name="Line 10"/>
          <p:cNvSpPr>
            <a:spLocks noChangeShapeType="1"/>
          </p:cNvSpPr>
          <p:nvPr/>
        </p:nvSpPr>
        <p:spPr bwMode="auto">
          <a:xfrm flipH="1">
            <a:off x="971550" y="5300663"/>
            <a:ext cx="503238" cy="6477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endParaRPr lang="zh-CN" altLang="en-US" sz="2400" b="1">
              <a:solidFill>
                <a:srgbClr val="000000"/>
              </a:solidFill>
            </a:endParaRPr>
          </a:p>
        </p:txBody>
      </p:sp>
      <p:sp>
        <p:nvSpPr>
          <p:cNvPr id="11275" name="Line 11"/>
          <p:cNvSpPr>
            <a:spLocks noChangeShapeType="1"/>
          </p:cNvSpPr>
          <p:nvPr/>
        </p:nvSpPr>
        <p:spPr bwMode="auto">
          <a:xfrm flipV="1">
            <a:off x="971550" y="5876925"/>
            <a:ext cx="936625" cy="7143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endParaRPr lang="zh-CN" altLang="en-US" sz="2400" b="1">
              <a:solidFill>
                <a:srgbClr val="000000"/>
              </a:solidFill>
            </a:endParaRPr>
          </a:p>
        </p:txBody>
      </p:sp>
      <p:sp>
        <p:nvSpPr>
          <p:cNvPr id="11276" name="Line 12"/>
          <p:cNvSpPr>
            <a:spLocks noChangeShapeType="1"/>
          </p:cNvSpPr>
          <p:nvPr/>
        </p:nvSpPr>
        <p:spPr bwMode="auto">
          <a:xfrm>
            <a:off x="1474788" y="5300663"/>
            <a:ext cx="433387" cy="57626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endParaRPr lang="zh-CN" altLang="en-US" sz="2400" b="1">
              <a:solidFill>
                <a:srgbClr val="000000"/>
              </a:solidFill>
            </a:endParaRPr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1331913" y="4868863"/>
            <a:ext cx="565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srgbClr val="FF0000"/>
                </a:solidFill>
              </a:rPr>
              <a:t>A′</a:t>
            </a:r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611188" y="5949950"/>
            <a:ext cx="565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srgbClr val="FF0000"/>
                </a:solidFill>
              </a:rPr>
              <a:t>B′</a:t>
            </a:r>
          </a:p>
        </p:txBody>
      </p:sp>
      <p:sp>
        <p:nvSpPr>
          <p:cNvPr id="11279" name="Text Box 15"/>
          <p:cNvSpPr txBox="1">
            <a:spLocks noChangeArrowheads="1"/>
          </p:cNvSpPr>
          <p:nvPr/>
        </p:nvSpPr>
        <p:spPr bwMode="auto">
          <a:xfrm>
            <a:off x="1908175" y="5948363"/>
            <a:ext cx="577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srgbClr val="FF0000"/>
                </a:solidFill>
              </a:rPr>
              <a:t>C′</a:t>
            </a:r>
          </a:p>
        </p:txBody>
      </p:sp>
      <p:sp>
        <p:nvSpPr>
          <p:cNvPr id="11280" name="Text Box 16"/>
          <p:cNvSpPr txBox="1">
            <a:spLocks noChangeArrowheads="1"/>
          </p:cNvSpPr>
          <p:nvPr/>
        </p:nvSpPr>
        <p:spPr bwMode="auto">
          <a:xfrm>
            <a:off x="3657600" y="2743200"/>
            <a:ext cx="43703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00"/>
                </a:solidFill>
              </a:rPr>
              <a:t>因为△</a:t>
            </a:r>
            <a:r>
              <a:rPr lang="en-US" altLang="zh-CN" sz="2400" b="1" i="1">
                <a:solidFill>
                  <a:srgbClr val="000000"/>
                </a:solidFill>
              </a:rPr>
              <a:t>ABC</a:t>
            </a:r>
            <a:r>
              <a:rPr lang="en-US" altLang="zh-CN" sz="2400" b="1">
                <a:solidFill>
                  <a:srgbClr val="000000"/>
                </a:solidFill>
              </a:rPr>
              <a:t>∽△</a:t>
            </a:r>
            <a:r>
              <a:rPr lang="en-US" altLang="zh-CN" sz="2400" b="1" i="1">
                <a:solidFill>
                  <a:srgbClr val="000000"/>
                </a:solidFill>
              </a:rPr>
              <a:t>A′B′C′</a:t>
            </a:r>
            <a:r>
              <a:rPr lang="zh-CN" altLang="en-US" sz="2400" b="1" i="1">
                <a:solidFill>
                  <a:srgbClr val="000000"/>
                </a:solidFill>
              </a:rPr>
              <a:t>，</a:t>
            </a:r>
            <a:endParaRPr lang="zh-CN" altLang="en-US" sz="2400" b="1">
              <a:solidFill>
                <a:srgbClr val="000000"/>
              </a:solidFill>
            </a:endParaRPr>
          </a:p>
        </p:txBody>
      </p:sp>
      <p:graphicFrame>
        <p:nvGraphicFramePr>
          <p:cNvPr id="11281" name="Object 17"/>
          <p:cNvGraphicFramePr>
            <a:graphicFrameLocks noChangeAspect="1"/>
          </p:cNvGraphicFramePr>
          <p:nvPr/>
        </p:nvGraphicFramePr>
        <p:xfrm>
          <a:off x="3776663" y="3386138"/>
          <a:ext cx="4570412" cy="703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公式" r:id="rId4" imgW="1346040" imgH="393480" progId="Equation.3">
                  <p:embed/>
                </p:oleObj>
              </mc:Choice>
              <mc:Fallback>
                <p:oleObj name="公式" r:id="rId4" imgW="13460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6663" y="3386138"/>
                        <a:ext cx="4570412" cy="703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00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82" name="Object 18"/>
          <p:cNvGraphicFramePr>
            <a:graphicFrameLocks noChangeAspect="1"/>
          </p:cNvGraphicFramePr>
          <p:nvPr/>
        </p:nvGraphicFramePr>
        <p:xfrm>
          <a:off x="4111625" y="4376738"/>
          <a:ext cx="3948113" cy="703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公式" r:id="rId6" imgW="1257120" imgH="393480" progId="Equation.3">
                  <p:embed/>
                </p:oleObj>
              </mc:Choice>
              <mc:Fallback>
                <p:oleObj name="公式" r:id="rId6" imgW="12571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1625" y="4376738"/>
                        <a:ext cx="3948113" cy="703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00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83" name="Object 19"/>
          <p:cNvGraphicFramePr>
            <a:graphicFrameLocks noChangeAspect="1"/>
          </p:cNvGraphicFramePr>
          <p:nvPr/>
        </p:nvGraphicFramePr>
        <p:xfrm>
          <a:off x="5538788" y="5367338"/>
          <a:ext cx="2457450" cy="703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公式" r:id="rId8" imgW="723600" imgH="393480" progId="Equation.3">
                  <p:embed/>
                </p:oleObj>
              </mc:Choice>
              <mc:Fallback>
                <p:oleObj name="公式" r:id="rId8" imgW="7236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38788" y="5367338"/>
                        <a:ext cx="2457450" cy="703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00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15508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utoUpdateAnimBg="0"/>
      <p:bldP spid="11280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52400" y="1447800"/>
            <a:ext cx="4419600" cy="143192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4400" b="1">
                <a:solidFill>
                  <a:srgbClr val="333399"/>
                </a:solidFill>
                <a:ea typeface="黑体" pitchFamily="49" charset="-122"/>
              </a:rPr>
              <a:t>太阳光线可以看成是平行光线。</a:t>
            </a:r>
          </a:p>
        </p:txBody>
      </p:sp>
    </p:spTree>
    <p:extLst>
      <p:ext uri="{BB962C8B-B14F-4D97-AF65-F5344CB8AC3E}">
        <p14:creationId xmlns:p14="http://schemas.microsoft.com/office/powerpoint/2010/main" val="83268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树林阳光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0"/>
            <a:ext cx="4800600" cy="292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000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3400"/>
            <a:ext cx="3917950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4267200" y="3581400"/>
            <a:ext cx="4419600" cy="17399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3600" b="1">
                <a:solidFill>
                  <a:srgbClr val="000000"/>
                </a:solidFill>
              </a:rPr>
              <a:t>       </a:t>
            </a:r>
            <a:r>
              <a:rPr lang="zh-CN" altLang="en-US" sz="3600" b="1">
                <a:solidFill>
                  <a:srgbClr val="000000"/>
                </a:solidFill>
              </a:rPr>
              <a:t>在平行光线的照射下，物体所产生的影称为</a:t>
            </a:r>
            <a:r>
              <a:rPr lang="zh-CN" altLang="en-US" sz="3600" b="1">
                <a:solidFill>
                  <a:srgbClr val="FF5050"/>
                </a:solidFill>
              </a:rPr>
              <a:t>平行投影</a:t>
            </a:r>
            <a:r>
              <a:rPr lang="zh-CN" altLang="en-US" sz="3600" b="1">
                <a:solidFill>
                  <a:srgbClr val="000000"/>
                </a:solidFill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1471876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717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20" name="Group 4"/>
          <p:cNvGrpSpPr>
            <a:grpSpLocks/>
          </p:cNvGrpSpPr>
          <p:nvPr/>
        </p:nvGrpSpPr>
        <p:grpSpPr bwMode="auto">
          <a:xfrm>
            <a:off x="381000" y="3048000"/>
            <a:ext cx="7543800" cy="3581400"/>
            <a:chOff x="1221" y="2432"/>
            <a:chExt cx="3994" cy="1610"/>
          </a:xfrm>
        </p:grpSpPr>
        <p:pic>
          <p:nvPicPr>
            <p:cNvPr id="9221" name="Picture 5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8" y="2432"/>
              <a:ext cx="747" cy="14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2" name="Freeform 6"/>
            <p:cNvSpPr>
              <a:spLocks/>
            </p:cNvSpPr>
            <p:nvPr/>
          </p:nvSpPr>
          <p:spPr bwMode="auto">
            <a:xfrm>
              <a:off x="3288" y="3657"/>
              <a:ext cx="1515" cy="385"/>
            </a:xfrm>
            <a:custGeom>
              <a:avLst/>
              <a:gdLst>
                <a:gd name="T0" fmla="*/ 1515 w 1515"/>
                <a:gd name="T1" fmla="*/ 175 h 385"/>
                <a:gd name="T2" fmla="*/ 1252 w 1515"/>
                <a:gd name="T3" fmla="*/ 112 h 385"/>
                <a:gd name="T4" fmla="*/ 1115 w 1515"/>
                <a:gd name="T5" fmla="*/ 125 h 385"/>
                <a:gd name="T6" fmla="*/ 1039 w 1515"/>
                <a:gd name="T7" fmla="*/ 150 h 385"/>
                <a:gd name="T8" fmla="*/ 902 w 1515"/>
                <a:gd name="T9" fmla="*/ 125 h 385"/>
                <a:gd name="T10" fmla="*/ 789 w 1515"/>
                <a:gd name="T11" fmla="*/ 75 h 385"/>
                <a:gd name="T12" fmla="*/ 551 w 1515"/>
                <a:gd name="T13" fmla="*/ 0 h 385"/>
                <a:gd name="T14" fmla="*/ 351 w 1515"/>
                <a:gd name="T15" fmla="*/ 12 h 385"/>
                <a:gd name="T16" fmla="*/ 238 w 1515"/>
                <a:gd name="T17" fmla="*/ 50 h 385"/>
                <a:gd name="T18" fmla="*/ 113 w 1515"/>
                <a:gd name="T19" fmla="*/ 62 h 385"/>
                <a:gd name="T20" fmla="*/ 25 w 1515"/>
                <a:gd name="T21" fmla="*/ 150 h 385"/>
                <a:gd name="T22" fmla="*/ 100 w 1515"/>
                <a:gd name="T23" fmla="*/ 263 h 385"/>
                <a:gd name="T24" fmla="*/ 463 w 1515"/>
                <a:gd name="T25" fmla="*/ 325 h 385"/>
                <a:gd name="T26" fmla="*/ 789 w 1515"/>
                <a:gd name="T27" fmla="*/ 338 h 385"/>
                <a:gd name="T28" fmla="*/ 902 w 1515"/>
                <a:gd name="T29" fmla="*/ 288 h 385"/>
                <a:gd name="T30" fmla="*/ 914 w 1515"/>
                <a:gd name="T31" fmla="*/ 250 h 385"/>
                <a:gd name="T32" fmla="*/ 952 w 1515"/>
                <a:gd name="T33" fmla="*/ 263 h 385"/>
                <a:gd name="T34" fmla="*/ 1052 w 1515"/>
                <a:gd name="T35" fmla="*/ 250 h 385"/>
                <a:gd name="T36" fmla="*/ 1515 w 1515"/>
                <a:gd name="T37" fmla="*/ 17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15" h="385">
                  <a:moveTo>
                    <a:pt x="1515" y="175"/>
                  </a:moveTo>
                  <a:cubicBezTo>
                    <a:pt x="1426" y="158"/>
                    <a:pt x="1341" y="128"/>
                    <a:pt x="1252" y="112"/>
                  </a:cubicBezTo>
                  <a:cubicBezTo>
                    <a:pt x="1206" y="116"/>
                    <a:pt x="1160" y="117"/>
                    <a:pt x="1115" y="125"/>
                  </a:cubicBezTo>
                  <a:cubicBezTo>
                    <a:pt x="1089" y="130"/>
                    <a:pt x="1039" y="150"/>
                    <a:pt x="1039" y="150"/>
                  </a:cubicBezTo>
                  <a:cubicBezTo>
                    <a:pt x="1013" y="146"/>
                    <a:pt x="935" y="139"/>
                    <a:pt x="902" y="125"/>
                  </a:cubicBezTo>
                  <a:cubicBezTo>
                    <a:pt x="862" y="108"/>
                    <a:pt x="831" y="88"/>
                    <a:pt x="789" y="75"/>
                  </a:cubicBezTo>
                  <a:cubicBezTo>
                    <a:pt x="702" y="18"/>
                    <a:pt x="663" y="11"/>
                    <a:pt x="551" y="0"/>
                  </a:cubicBezTo>
                  <a:cubicBezTo>
                    <a:pt x="484" y="4"/>
                    <a:pt x="417" y="3"/>
                    <a:pt x="351" y="12"/>
                  </a:cubicBezTo>
                  <a:cubicBezTo>
                    <a:pt x="312" y="17"/>
                    <a:pt x="278" y="46"/>
                    <a:pt x="238" y="50"/>
                  </a:cubicBezTo>
                  <a:cubicBezTo>
                    <a:pt x="196" y="54"/>
                    <a:pt x="155" y="58"/>
                    <a:pt x="113" y="62"/>
                  </a:cubicBezTo>
                  <a:cubicBezTo>
                    <a:pt x="56" y="149"/>
                    <a:pt x="92" y="129"/>
                    <a:pt x="25" y="150"/>
                  </a:cubicBezTo>
                  <a:cubicBezTo>
                    <a:pt x="0" y="228"/>
                    <a:pt x="31" y="239"/>
                    <a:pt x="100" y="263"/>
                  </a:cubicBezTo>
                  <a:cubicBezTo>
                    <a:pt x="143" y="385"/>
                    <a:pt x="401" y="323"/>
                    <a:pt x="463" y="325"/>
                  </a:cubicBezTo>
                  <a:cubicBezTo>
                    <a:pt x="571" y="362"/>
                    <a:pt x="678" y="347"/>
                    <a:pt x="789" y="338"/>
                  </a:cubicBezTo>
                  <a:cubicBezTo>
                    <a:pt x="827" y="313"/>
                    <a:pt x="859" y="302"/>
                    <a:pt x="902" y="288"/>
                  </a:cubicBezTo>
                  <a:cubicBezTo>
                    <a:pt x="906" y="275"/>
                    <a:pt x="902" y="256"/>
                    <a:pt x="914" y="250"/>
                  </a:cubicBezTo>
                  <a:cubicBezTo>
                    <a:pt x="926" y="244"/>
                    <a:pt x="939" y="263"/>
                    <a:pt x="952" y="263"/>
                  </a:cubicBezTo>
                  <a:cubicBezTo>
                    <a:pt x="986" y="263"/>
                    <a:pt x="1019" y="254"/>
                    <a:pt x="1052" y="250"/>
                  </a:cubicBezTo>
                  <a:cubicBezTo>
                    <a:pt x="1141" y="118"/>
                    <a:pt x="1416" y="181"/>
                    <a:pt x="1515" y="175"/>
                  </a:cubicBezTo>
                  <a:close/>
                </a:path>
              </a:pathLst>
            </a:custGeom>
            <a:solidFill>
              <a:schemeClr val="accent1">
                <a:alpha val="57001"/>
              </a:schemeClr>
            </a:solidFill>
            <a:ln w="25400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223" name="Line 7"/>
            <p:cNvSpPr>
              <a:spLocks noChangeShapeType="1"/>
            </p:cNvSpPr>
            <p:nvPr/>
          </p:nvSpPr>
          <p:spPr bwMode="auto">
            <a:xfrm flipV="1">
              <a:off x="3288" y="2432"/>
              <a:ext cx="1497" cy="140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224" name="Line 8"/>
            <p:cNvSpPr>
              <a:spLocks noChangeShapeType="1"/>
            </p:cNvSpPr>
            <p:nvPr/>
          </p:nvSpPr>
          <p:spPr bwMode="auto">
            <a:xfrm>
              <a:off x="3288" y="3838"/>
              <a:ext cx="154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225" name="Line 9"/>
            <p:cNvSpPr>
              <a:spLocks noChangeShapeType="1"/>
            </p:cNvSpPr>
            <p:nvPr/>
          </p:nvSpPr>
          <p:spPr bwMode="auto">
            <a:xfrm>
              <a:off x="4804" y="2432"/>
              <a:ext cx="0" cy="140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pic>
          <p:nvPicPr>
            <p:cNvPr id="9226" name="Picture 10" descr="j028569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3" y="2795"/>
              <a:ext cx="1075" cy="1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7" name="Freeform 11"/>
            <p:cNvSpPr>
              <a:spLocks/>
            </p:cNvSpPr>
            <p:nvPr/>
          </p:nvSpPr>
          <p:spPr bwMode="auto">
            <a:xfrm>
              <a:off x="1221" y="3720"/>
              <a:ext cx="1287" cy="164"/>
            </a:xfrm>
            <a:custGeom>
              <a:avLst/>
              <a:gdLst>
                <a:gd name="T0" fmla="*/ 916 w 1095"/>
                <a:gd name="T1" fmla="*/ 30 h 206"/>
                <a:gd name="T2" fmla="*/ 775 w 1095"/>
                <a:gd name="T3" fmla="*/ 30 h 206"/>
                <a:gd name="T4" fmla="*/ 699 w 1095"/>
                <a:gd name="T5" fmla="*/ 56 h 206"/>
                <a:gd name="T6" fmla="*/ 391 w 1095"/>
                <a:gd name="T7" fmla="*/ 18 h 206"/>
                <a:gd name="T8" fmla="*/ 199 w 1095"/>
                <a:gd name="T9" fmla="*/ 43 h 206"/>
                <a:gd name="T10" fmla="*/ 135 w 1095"/>
                <a:gd name="T11" fmla="*/ 94 h 206"/>
                <a:gd name="T12" fmla="*/ 110 w 1095"/>
                <a:gd name="T13" fmla="*/ 133 h 206"/>
                <a:gd name="T14" fmla="*/ 97 w 1095"/>
                <a:gd name="T15" fmla="*/ 133 h 206"/>
                <a:gd name="T16" fmla="*/ 110 w 1095"/>
                <a:gd name="T17" fmla="*/ 171 h 206"/>
                <a:gd name="T18" fmla="*/ 251 w 1095"/>
                <a:gd name="T19" fmla="*/ 158 h 206"/>
                <a:gd name="T20" fmla="*/ 532 w 1095"/>
                <a:gd name="T21" fmla="*/ 146 h 206"/>
                <a:gd name="T22" fmla="*/ 622 w 1095"/>
                <a:gd name="T23" fmla="*/ 146 h 206"/>
                <a:gd name="T24" fmla="*/ 878 w 1095"/>
                <a:gd name="T25" fmla="*/ 120 h 206"/>
                <a:gd name="T26" fmla="*/ 1095 w 1095"/>
                <a:gd name="T27" fmla="*/ 82 h 206"/>
                <a:gd name="T28" fmla="*/ 916 w 1095"/>
                <a:gd name="T29" fmla="*/ 3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95" h="206">
                  <a:moveTo>
                    <a:pt x="916" y="30"/>
                  </a:moveTo>
                  <a:cubicBezTo>
                    <a:pt x="853" y="10"/>
                    <a:pt x="870" y="10"/>
                    <a:pt x="775" y="30"/>
                  </a:cubicBezTo>
                  <a:cubicBezTo>
                    <a:pt x="749" y="36"/>
                    <a:pt x="699" y="56"/>
                    <a:pt x="699" y="56"/>
                  </a:cubicBezTo>
                  <a:cubicBezTo>
                    <a:pt x="599" y="23"/>
                    <a:pt x="492" y="49"/>
                    <a:pt x="391" y="18"/>
                  </a:cubicBezTo>
                  <a:cubicBezTo>
                    <a:pt x="327" y="23"/>
                    <a:pt x="249" y="2"/>
                    <a:pt x="199" y="43"/>
                  </a:cubicBezTo>
                  <a:cubicBezTo>
                    <a:pt x="119" y="108"/>
                    <a:pt x="231" y="64"/>
                    <a:pt x="135" y="94"/>
                  </a:cubicBezTo>
                  <a:cubicBezTo>
                    <a:pt x="127" y="107"/>
                    <a:pt x="125" y="128"/>
                    <a:pt x="110" y="133"/>
                  </a:cubicBezTo>
                  <a:cubicBezTo>
                    <a:pt x="102" y="136"/>
                    <a:pt x="0" y="100"/>
                    <a:pt x="97" y="133"/>
                  </a:cubicBezTo>
                  <a:cubicBezTo>
                    <a:pt x="101" y="146"/>
                    <a:pt x="101" y="162"/>
                    <a:pt x="110" y="171"/>
                  </a:cubicBezTo>
                  <a:cubicBezTo>
                    <a:pt x="145" y="206"/>
                    <a:pt x="214" y="170"/>
                    <a:pt x="251" y="158"/>
                  </a:cubicBezTo>
                  <a:cubicBezTo>
                    <a:pt x="376" y="172"/>
                    <a:pt x="407" y="159"/>
                    <a:pt x="532" y="146"/>
                  </a:cubicBezTo>
                  <a:cubicBezTo>
                    <a:pt x="626" y="115"/>
                    <a:pt x="509" y="146"/>
                    <a:pt x="622" y="146"/>
                  </a:cubicBezTo>
                  <a:cubicBezTo>
                    <a:pt x="708" y="146"/>
                    <a:pt x="793" y="128"/>
                    <a:pt x="878" y="120"/>
                  </a:cubicBezTo>
                  <a:cubicBezTo>
                    <a:pt x="956" y="104"/>
                    <a:pt x="1013" y="91"/>
                    <a:pt x="1095" y="82"/>
                  </a:cubicBezTo>
                  <a:cubicBezTo>
                    <a:pt x="1035" y="62"/>
                    <a:pt x="981" y="0"/>
                    <a:pt x="916" y="30"/>
                  </a:cubicBezTo>
                  <a:close/>
                </a:path>
              </a:pathLst>
            </a:custGeom>
            <a:solidFill>
              <a:schemeClr val="accent1">
                <a:alpha val="48000"/>
              </a:schemeClr>
            </a:solidFill>
            <a:ln w="25400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228" name="Line 12"/>
            <p:cNvSpPr>
              <a:spLocks noChangeShapeType="1"/>
            </p:cNvSpPr>
            <p:nvPr/>
          </p:nvSpPr>
          <p:spPr bwMode="auto">
            <a:xfrm flipH="1">
              <a:off x="1338" y="2795"/>
              <a:ext cx="998" cy="99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229" name="Line 13"/>
            <p:cNvSpPr>
              <a:spLocks noChangeShapeType="1"/>
            </p:cNvSpPr>
            <p:nvPr/>
          </p:nvSpPr>
          <p:spPr bwMode="auto">
            <a:xfrm>
              <a:off x="2336" y="2795"/>
              <a:ext cx="0" cy="99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230" name="Line 14"/>
            <p:cNvSpPr>
              <a:spLocks noChangeShapeType="1"/>
            </p:cNvSpPr>
            <p:nvPr/>
          </p:nvSpPr>
          <p:spPr bwMode="auto">
            <a:xfrm>
              <a:off x="1338" y="3793"/>
              <a:ext cx="99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533400" y="457200"/>
            <a:ext cx="80772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3200" b="1">
                <a:solidFill>
                  <a:srgbClr val="000000"/>
                </a:solidFill>
              </a:rPr>
              <a:t>        </a:t>
            </a:r>
            <a:r>
              <a:rPr lang="zh-CN" altLang="en-US" sz="32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在阳光下，在同一时刻，物体的高度与物体的影长存在某种关系：物体的高度越高，物体的影长就越长 </a:t>
            </a: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609600" y="2133600"/>
            <a:ext cx="8077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3200" b="1">
                <a:solidFill>
                  <a:srgbClr val="000000"/>
                </a:solidFill>
              </a:rPr>
              <a:t>        </a:t>
            </a:r>
            <a:r>
              <a:rPr lang="zh-CN" altLang="en-US" sz="32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在平行光线的照射下，不同物体的物高与影长成比例 </a:t>
            </a:r>
          </a:p>
        </p:txBody>
      </p:sp>
    </p:spTree>
    <p:extLst>
      <p:ext uri="{BB962C8B-B14F-4D97-AF65-F5344CB8AC3E}">
        <p14:creationId xmlns:p14="http://schemas.microsoft.com/office/powerpoint/2010/main" val="1900635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1" grpId="0"/>
      <p:bldP spid="92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323850" y="333375"/>
            <a:ext cx="76327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rgbClr val="000000"/>
                </a:solidFill>
              </a:rPr>
              <a:t>例</a:t>
            </a:r>
            <a:r>
              <a:rPr lang="en-US" altLang="zh-CN" sz="2800" b="1" dirty="0" smtClean="0">
                <a:solidFill>
                  <a:srgbClr val="000000"/>
                </a:solidFill>
              </a:rPr>
              <a:t>4</a:t>
            </a:r>
            <a:r>
              <a:rPr lang="zh-CN" altLang="en-US" sz="2800" b="1" dirty="0" smtClean="0">
                <a:solidFill>
                  <a:srgbClr val="000000"/>
                </a:solidFill>
              </a:rPr>
              <a:t>：</a:t>
            </a:r>
            <a:r>
              <a:rPr lang="zh-CN" altLang="en-US" sz="2800" b="1" dirty="0">
                <a:solidFill>
                  <a:srgbClr val="000000"/>
                </a:solidFill>
              </a:rPr>
              <a:t>据史料记载，古希腊数学家、天文学家泰勒斯曾利用相似三角形的原理，在金字塔影子的顶部立一根木杆，借助太阳光线构成两个相似三角形，来测量金字塔的高度。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539750" y="2276475"/>
            <a:ext cx="80645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rgbClr val="333399"/>
                </a:solidFill>
              </a:rPr>
              <a:t> </a:t>
            </a:r>
            <a:r>
              <a:rPr lang="zh-CN" altLang="en-US" sz="2800" b="1" dirty="0">
                <a:solidFill>
                  <a:srgbClr val="333399"/>
                </a:solidFill>
              </a:rPr>
              <a:t>如图</a:t>
            </a:r>
            <a:r>
              <a:rPr lang="en-US" altLang="zh-CN" sz="2800" b="1" dirty="0">
                <a:solidFill>
                  <a:srgbClr val="333399"/>
                </a:solidFill>
              </a:rPr>
              <a:t>27</a:t>
            </a:r>
            <a:r>
              <a:rPr lang="zh-CN" altLang="en-US" sz="2800" b="1" dirty="0">
                <a:solidFill>
                  <a:srgbClr val="333399"/>
                </a:solidFill>
              </a:rPr>
              <a:t>．</a:t>
            </a:r>
            <a:r>
              <a:rPr lang="en-US" altLang="zh-CN" sz="2800" b="1" dirty="0" smtClean="0">
                <a:solidFill>
                  <a:srgbClr val="333399"/>
                </a:solidFill>
              </a:rPr>
              <a:t>2-15</a:t>
            </a:r>
            <a:r>
              <a:rPr lang="zh-CN" altLang="en-US" sz="2800" b="1" dirty="0" smtClean="0">
                <a:solidFill>
                  <a:srgbClr val="333399"/>
                </a:solidFill>
              </a:rPr>
              <a:t>，</a:t>
            </a:r>
            <a:r>
              <a:rPr lang="zh-CN" altLang="en-US" sz="2800" b="1" dirty="0">
                <a:solidFill>
                  <a:srgbClr val="333399"/>
                </a:solidFill>
              </a:rPr>
              <a:t>如果木杆</a:t>
            </a:r>
            <a:r>
              <a:rPr lang="en-US" altLang="zh-CN" sz="2800" b="1" dirty="0">
                <a:solidFill>
                  <a:srgbClr val="333399"/>
                </a:solidFill>
              </a:rPr>
              <a:t>EF</a:t>
            </a:r>
            <a:r>
              <a:rPr lang="zh-CN" altLang="en-US" sz="2800" b="1" dirty="0">
                <a:solidFill>
                  <a:srgbClr val="333399"/>
                </a:solidFill>
              </a:rPr>
              <a:t>长</a:t>
            </a:r>
            <a:r>
              <a:rPr lang="en-US" altLang="zh-CN" sz="2800" b="1" dirty="0">
                <a:solidFill>
                  <a:srgbClr val="333399"/>
                </a:solidFill>
              </a:rPr>
              <a:t>2m</a:t>
            </a:r>
            <a:r>
              <a:rPr lang="zh-CN" altLang="en-US" sz="2800" b="1" dirty="0">
                <a:solidFill>
                  <a:srgbClr val="333399"/>
                </a:solidFill>
              </a:rPr>
              <a:t>，它的影长</a:t>
            </a:r>
            <a:r>
              <a:rPr lang="en-US" altLang="zh-CN" sz="2800" b="1" dirty="0">
                <a:solidFill>
                  <a:srgbClr val="333399"/>
                </a:solidFill>
              </a:rPr>
              <a:t>FD</a:t>
            </a:r>
            <a:r>
              <a:rPr lang="zh-CN" altLang="en-US" sz="2800" b="1" dirty="0">
                <a:solidFill>
                  <a:srgbClr val="333399"/>
                </a:solidFill>
              </a:rPr>
              <a:t>为</a:t>
            </a:r>
            <a:r>
              <a:rPr lang="en-US" altLang="zh-CN" sz="2800" b="1" dirty="0">
                <a:solidFill>
                  <a:srgbClr val="333399"/>
                </a:solidFill>
              </a:rPr>
              <a:t>3 m</a:t>
            </a:r>
            <a:r>
              <a:rPr lang="zh-CN" altLang="en-US" sz="2800" b="1" dirty="0">
                <a:solidFill>
                  <a:srgbClr val="333399"/>
                </a:solidFill>
              </a:rPr>
              <a:t>，测得</a:t>
            </a:r>
            <a:r>
              <a:rPr lang="en-US" altLang="zh-CN" sz="2800" b="1" dirty="0">
                <a:solidFill>
                  <a:srgbClr val="333399"/>
                </a:solidFill>
              </a:rPr>
              <a:t>OA</a:t>
            </a:r>
            <a:r>
              <a:rPr lang="zh-CN" altLang="en-US" sz="2800" b="1" dirty="0">
                <a:solidFill>
                  <a:srgbClr val="333399"/>
                </a:solidFill>
              </a:rPr>
              <a:t>为</a:t>
            </a:r>
            <a:r>
              <a:rPr lang="en-US" altLang="zh-CN" sz="2800" b="1" dirty="0">
                <a:solidFill>
                  <a:srgbClr val="333399"/>
                </a:solidFill>
              </a:rPr>
              <a:t>201 m</a:t>
            </a:r>
            <a:r>
              <a:rPr lang="zh-CN" altLang="en-US" sz="2800" b="1" dirty="0">
                <a:solidFill>
                  <a:srgbClr val="333399"/>
                </a:solidFill>
              </a:rPr>
              <a:t>，求金字塔的高度</a:t>
            </a:r>
            <a:r>
              <a:rPr lang="en-US" altLang="zh-CN" sz="2800" b="1" dirty="0">
                <a:solidFill>
                  <a:srgbClr val="333399"/>
                </a:solidFill>
              </a:rPr>
              <a:t>BO </a:t>
            </a:r>
          </a:p>
        </p:txBody>
      </p:sp>
      <p:grpSp>
        <p:nvGrpSpPr>
          <p:cNvPr id="4109" name="Group 13"/>
          <p:cNvGrpSpPr>
            <a:grpSpLocks noChangeAspect="1"/>
          </p:cNvGrpSpPr>
          <p:nvPr/>
        </p:nvGrpSpPr>
        <p:grpSpPr bwMode="auto">
          <a:xfrm>
            <a:off x="1042988" y="3141663"/>
            <a:ext cx="5113337" cy="2649537"/>
            <a:chOff x="657" y="1979"/>
            <a:chExt cx="3221" cy="1669"/>
          </a:xfrm>
        </p:grpSpPr>
        <p:sp>
          <p:nvSpPr>
            <p:cNvPr id="4108" name="AutoShape 12"/>
            <p:cNvSpPr>
              <a:spLocks noChangeAspect="1" noChangeArrowheads="1" noTextEdit="1"/>
            </p:cNvSpPr>
            <p:nvPr/>
          </p:nvSpPr>
          <p:spPr bwMode="auto">
            <a:xfrm>
              <a:off x="657" y="1979"/>
              <a:ext cx="3221" cy="16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110" name="Line 14"/>
            <p:cNvSpPr>
              <a:spLocks noChangeShapeType="1"/>
            </p:cNvSpPr>
            <p:nvPr/>
          </p:nvSpPr>
          <p:spPr bwMode="auto">
            <a:xfrm flipH="1">
              <a:off x="797" y="3111"/>
              <a:ext cx="397" cy="385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111" name="Line 15"/>
            <p:cNvSpPr>
              <a:spLocks noChangeShapeType="1"/>
            </p:cNvSpPr>
            <p:nvPr/>
          </p:nvSpPr>
          <p:spPr bwMode="auto">
            <a:xfrm flipH="1">
              <a:off x="1194" y="3076"/>
              <a:ext cx="1097" cy="35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112" name="Line 16"/>
            <p:cNvSpPr>
              <a:spLocks noChangeShapeType="1"/>
            </p:cNvSpPr>
            <p:nvPr/>
          </p:nvSpPr>
          <p:spPr bwMode="auto">
            <a:xfrm flipH="1">
              <a:off x="1894" y="3076"/>
              <a:ext cx="397" cy="385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113" name="Line 17"/>
            <p:cNvSpPr>
              <a:spLocks noChangeShapeType="1"/>
            </p:cNvSpPr>
            <p:nvPr/>
          </p:nvSpPr>
          <p:spPr bwMode="auto">
            <a:xfrm flipH="1">
              <a:off x="820" y="3461"/>
              <a:ext cx="1074" cy="24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114" name="Line 18"/>
            <p:cNvSpPr>
              <a:spLocks noChangeShapeType="1"/>
            </p:cNvSpPr>
            <p:nvPr/>
          </p:nvSpPr>
          <p:spPr bwMode="auto">
            <a:xfrm flipH="1">
              <a:off x="1532" y="2306"/>
              <a:ext cx="24" cy="98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115" name="Line 19"/>
            <p:cNvSpPr>
              <a:spLocks noChangeShapeType="1"/>
            </p:cNvSpPr>
            <p:nvPr/>
          </p:nvSpPr>
          <p:spPr bwMode="auto">
            <a:xfrm flipH="1">
              <a:off x="1532" y="3251"/>
              <a:ext cx="1366" cy="35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116" name="Line 20"/>
            <p:cNvSpPr>
              <a:spLocks noChangeShapeType="1"/>
            </p:cNvSpPr>
            <p:nvPr/>
          </p:nvSpPr>
          <p:spPr bwMode="auto">
            <a:xfrm>
              <a:off x="2291" y="3076"/>
              <a:ext cx="607" cy="175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117" name="Line 21"/>
            <p:cNvSpPr>
              <a:spLocks noChangeShapeType="1"/>
            </p:cNvSpPr>
            <p:nvPr/>
          </p:nvSpPr>
          <p:spPr bwMode="auto">
            <a:xfrm flipH="1">
              <a:off x="1894" y="3251"/>
              <a:ext cx="1004" cy="21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118" name="Line 22"/>
            <p:cNvSpPr>
              <a:spLocks noChangeShapeType="1"/>
            </p:cNvSpPr>
            <p:nvPr/>
          </p:nvSpPr>
          <p:spPr bwMode="auto">
            <a:xfrm>
              <a:off x="1556" y="2306"/>
              <a:ext cx="1342" cy="945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119" name="Line 23"/>
            <p:cNvSpPr>
              <a:spLocks noChangeShapeType="1"/>
            </p:cNvSpPr>
            <p:nvPr/>
          </p:nvSpPr>
          <p:spPr bwMode="auto">
            <a:xfrm flipH="1">
              <a:off x="820" y="2306"/>
              <a:ext cx="736" cy="1179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120" name="Line 24"/>
            <p:cNvSpPr>
              <a:spLocks noChangeShapeType="1"/>
            </p:cNvSpPr>
            <p:nvPr/>
          </p:nvSpPr>
          <p:spPr bwMode="auto">
            <a:xfrm flipH="1">
              <a:off x="1194" y="2306"/>
              <a:ext cx="362" cy="805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121" name="Line 25"/>
            <p:cNvSpPr>
              <a:spLocks noChangeShapeType="1"/>
            </p:cNvSpPr>
            <p:nvPr/>
          </p:nvSpPr>
          <p:spPr bwMode="auto">
            <a:xfrm>
              <a:off x="2898" y="2761"/>
              <a:ext cx="0" cy="49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122" name="Line 26"/>
            <p:cNvSpPr>
              <a:spLocks noChangeShapeType="1"/>
            </p:cNvSpPr>
            <p:nvPr/>
          </p:nvSpPr>
          <p:spPr bwMode="auto">
            <a:xfrm>
              <a:off x="2898" y="3251"/>
              <a:ext cx="712" cy="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123" name="Line 27"/>
            <p:cNvSpPr>
              <a:spLocks noChangeShapeType="1"/>
            </p:cNvSpPr>
            <p:nvPr/>
          </p:nvSpPr>
          <p:spPr bwMode="auto">
            <a:xfrm>
              <a:off x="2898" y="2761"/>
              <a:ext cx="712" cy="49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124" name="Line 28"/>
            <p:cNvSpPr>
              <a:spLocks noChangeShapeType="1"/>
            </p:cNvSpPr>
            <p:nvPr/>
          </p:nvSpPr>
          <p:spPr bwMode="auto">
            <a:xfrm>
              <a:off x="1556" y="2306"/>
              <a:ext cx="338" cy="1155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125" name="Line 29"/>
            <p:cNvSpPr>
              <a:spLocks noChangeShapeType="1"/>
            </p:cNvSpPr>
            <p:nvPr/>
          </p:nvSpPr>
          <p:spPr bwMode="auto">
            <a:xfrm>
              <a:off x="1556" y="2306"/>
              <a:ext cx="735" cy="77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126" name="Oval 30"/>
            <p:cNvSpPr>
              <a:spLocks noChangeArrowheads="1"/>
            </p:cNvSpPr>
            <p:nvPr/>
          </p:nvSpPr>
          <p:spPr bwMode="auto">
            <a:xfrm>
              <a:off x="1509" y="3263"/>
              <a:ext cx="58" cy="58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127" name="Rectangle 31"/>
            <p:cNvSpPr>
              <a:spLocks noChangeArrowheads="1"/>
            </p:cNvSpPr>
            <p:nvPr/>
          </p:nvSpPr>
          <p:spPr bwMode="auto">
            <a:xfrm>
              <a:off x="1392" y="3134"/>
              <a:ext cx="112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>
                  <a:solidFill>
                    <a:srgbClr val="000000"/>
                  </a:solidFill>
                </a:rPr>
                <a:t>O</a:t>
              </a:r>
            </a:p>
          </p:txBody>
        </p:sp>
        <p:sp>
          <p:nvSpPr>
            <p:cNvPr id="4128" name="Oval 32"/>
            <p:cNvSpPr>
              <a:spLocks noChangeArrowheads="1"/>
            </p:cNvSpPr>
            <p:nvPr/>
          </p:nvSpPr>
          <p:spPr bwMode="auto">
            <a:xfrm>
              <a:off x="1871" y="3438"/>
              <a:ext cx="58" cy="58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129" name="Oval 33"/>
            <p:cNvSpPr>
              <a:spLocks noChangeArrowheads="1"/>
            </p:cNvSpPr>
            <p:nvPr/>
          </p:nvSpPr>
          <p:spPr bwMode="auto">
            <a:xfrm>
              <a:off x="1170" y="3088"/>
              <a:ext cx="59" cy="58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130" name="Oval 34"/>
            <p:cNvSpPr>
              <a:spLocks noChangeArrowheads="1"/>
            </p:cNvSpPr>
            <p:nvPr/>
          </p:nvSpPr>
          <p:spPr bwMode="auto">
            <a:xfrm>
              <a:off x="2268" y="3053"/>
              <a:ext cx="58" cy="58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131" name="Oval 35"/>
            <p:cNvSpPr>
              <a:spLocks noChangeArrowheads="1"/>
            </p:cNvSpPr>
            <p:nvPr/>
          </p:nvSpPr>
          <p:spPr bwMode="auto">
            <a:xfrm>
              <a:off x="1532" y="2282"/>
              <a:ext cx="59" cy="59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132" name="Rectangle 36"/>
            <p:cNvSpPr>
              <a:spLocks noChangeArrowheads="1"/>
            </p:cNvSpPr>
            <p:nvPr/>
          </p:nvSpPr>
          <p:spPr bwMode="auto">
            <a:xfrm>
              <a:off x="1451" y="2072"/>
              <a:ext cx="9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>
                  <a:solidFill>
                    <a:srgbClr val="000000"/>
                  </a:solidFill>
                </a:rPr>
                <a:t>B</a:t>
              </a:r>
            </a:p>
          </p:txBody>
        </p:sp>
        <p:sp>
          <p:nvSpPr>
            <p:cNvPr id="4133" name="Oval 37"/>
            <p:cNvSpPr>
              <a:spLocks noChangeArrowheads="1"/>
            </p:cNvSpPr>
            <p:nvPr/>
          </p:nvSpPr>
          <p:spPr bwMode="auto">
            <a:xfrm>
              <a:off x="2874" y="3228"/>
              <a:ext cx="59" cy="58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134" name="Rectangle 38"/>
            <p:cNvSpPr>
              <a:spLocks noChangeArrowheads="1"/>
            </p:cNvSpPr>
            <p:nvPr/>
          </p:nvSpPr>
          <p:spPr bwMode="auto">
            <a:xfrm>
              <a:off x="2898" y="3310"/>
              <a:ext cx="280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>
                  <a:solidFill>
                    <a:srgbClr val="000000"/>
                  </a:solidFill>
                </a:rPr>
                <a:t>A(F)</a:t>
              </a:r>
            </a:p>
          </p:txBody>
        </p:sp>
        <p:sp>
          <p:nvSpPr>
            <p:cNvPr id="4135" name="Oval 39"/>
            <p:cNvSpPr>
              <a:spLocks noChangeArrowheads="1"/>
            </p:cNvSpPr>
            <p:nvPr/>
          </p:nvSpPr>
          <p:spPr bwMode="auto">
            <a:xfrm>
              <a:off x="2874" y="2738"/>
              <a:ext cx="59" cy="58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136" name="Rectangle 40"/>
            <p:cNvSpPr>
              <a:spLocks noChangeArrowheads="1"/>
            </p:cNvSpPr>
            <p:nvPr/>
          </p:nvSpPr>
          <p:spPr bwMode="auto">
            <a:xfrm>
              <a:off x="2851" y="2539"/>
              <a:ext cx="9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4137" name="Oval 41"/>
            <p:cNvSpPr>
              <a:spLocks noChangeArrowheads="1"/>
            </p:cNvSpPr>
            <p:nvPr/>
          </p:nvSpPr>
          <p:spPr bwMode="auto">
            <a:xfrm>
              <a:off x="3586" y="3228"/>
              <a:ext cx="59" cy="58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138" name="Rectangle 42"/>
            <p:cNvSpPr>
              <a:spLocks noChangeArrowheads="1"/>
            </p:cNvSpPr>
            <p:nvPr/>
          </p:nvSpPr>
          <p:spPr bwMode="auto">
            <a:xfrm>
              <a:off x="3656" y="3263"/>
              <a:ext cx="10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>
                  <a:solidFill>
                    <a:srgbClr val="000000"/>
                  </a:solidFill>
                </a:rPr>
                <a:t>D</a:t>
              </a:r>
            </a:p>
          </p:txBody>
        </p:sp>
        <p:sp>
          <p:nvSpPr>
            <p:cNvPr id="4139" name="Oval 43"/>
            <p:cNvSpPr>
              <a:spLocks noChangeArrowheads="1"/>
            </p:cNvSpPr>
            <p:nvPr/>
          </p:nvSpPr>
          <p:spPr bwMode="auto">
            <a:xfrm>
              <a:off x="797" y="3461"/>
              <a:ext cx="58" cy="59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2729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  <p:bldP spid="410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69" name="Group 61"/>
          <p:cNvGrpSpPr>
            <a:grpSpLocks/>
          </p:cNvGrpSpPr>
          <p:nvPr/>
        </p:nvGrpSpPr>
        <p:grpSpPr bwMode="auto">
          <a:xfrm>
            <a:off x="323850" y="58738"/>
            <a:ext cx="8820150" cy="3225800"/>
            <a:chOff x="204" y="-199"/>
            <a:chExt cx="5556" cy="2032"/>
          </a:xfrm>
        </p:grpSpPr>
        <p:sp>
          <p:nvSpPr>
            <p:cNvPr id="43011" name="AutoShape 3"/>
            <p:cNvSpPr>
              <a:spLocks noChangeAspect="1" noChangeArrowheads="1" noTextEdit="1"/>
            </p:cNvSpPr>
            <p:nvPr/>
          </p:nvSpPr>
          <p:spPr bwMode="auto">
            <a:xfrm>
              <a:off x="204" y="-199"/>
              <a:ext cx="5556" cy="20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3012" name="Line 4"/>
            <p:cNvSpPr>
              <a:spLocks noChangeShapeType="1"/>
            </p:cNvSpPr>
            <p:nvPr/>
          </p:nvSpPr>
          <p:spPr bwMode="auto">
            <a:xfrm flipH="1">
              <a:off x="337" y="312"/>
              <a:ext cx="1348" cy="1368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3013" name="Line 5"/>
            <p:cNvSpPr>
              <a:spLocks noChangeShapeType="1"/>
            </p:cNvSpPr>
            <p:nvPr/>
          </p:nvSpPr>
          <p:spPr bwMode="auto">
            <a:xfrm flipH="1">
              <a:off x="1276" y="312"/>
              <a:ext cx="409" cy="735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3014" name="Line 6"/>
            <p:cNvSpPr>
              <a:spLocks noChangeShapeType="1"/>
            </p:cNvSpPr>
            <p:nvPr/>
          </p:nvSpPr>
          <p:spPr bwMode="auto">
            <a:xfrm flipH="1">
              <a:off x="337" y="1047"/>
              <a:ext cx="939" cy="633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prstDash val="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3015" name="Line 7"/>
            <p:cNvSpPr>
              <a:spLocks noChangeShapeType="1"/>
            </p:cNvSpPr>
            <p:nvPr/>
          </p:nvSpPr>
          <p:spPr bwMode="auto">
            <a:xfrm>
              <a:off x="1276" y="1047"/>
              <a:ext cx="1982" cy="2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3016" name="Line 8"/>
            <p:cNvSpPr>
              <a:spLocks noChangeShapeType="1"/>
            </p:cNvSpPr>
            <p:nvPr/>
          </p:nvSpPr>
          <p:spPr bwMode="auto">
            <a:xfrm flipH="1">
              <a:off x="2063" y="1067"/>
              <a:ext cx="1195" cy="62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3017" name="Line 9"/>
            <p:cNvSpPr>
              <a:spLocks noChangeShapeType="1"/>
            </p:cNvSpPr>
            <p:nvPr/>
          </p:nvSpPr>
          <p:spPr bwMode="auto">
            <a:xfrm>
              <a:off x="1695" y="322"/>
              <a:ext cx="368" cy="1368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3018" name="Line 10"/>
            <p:cNvSpPr>
              <a:spLocks noChangeShapeType="1"/>
            </p:cNvSpPr>
            <p:nvPr/>
          </p:nvSpPr>
          <p:spPr bwMode="auto">
            <a:xfrm>
              <a:off x="1695" y="322"/>
              <a:ext cx="1563" cy="745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3019" name="Line 11"/>
            <p:cNvSpPr>
              <a:spLocks noChangeShapeType="1"/>
            </p:cNvSpPr>
            <p:nvPr/>
          </p:nvSpPr>
          <p:spPr bwMode="auto">
            <a:xfrm>
              <a:off x="1685" y="312"/>
              <a:ext cx="71" cy="1041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prstDash val="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3020" name="Line 12"/>
            <p:cNvSpPr>
              <a:spLocks noChangeShapeType="1"/>
            </p:cNvSpPr>
            <p:nvPr/>
          </p:nvSpPr>
          <p:spPr bwMode="auto">
            <a:xfrm>
              <a:off x="337" y="1680"/>
              <a:ext cx="1726" cy="1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3021" name="Line 13"/>
            <p:cNvSpPr>
              <a:spLocks noChangeShapeType="1"/>
            </p:cNvSpPr>
            <p:nvPr/>
          </p:nvSpPr>
          <p:spPr bwMode="auto">
            <a:xfrm>
              <a:off x="3258" y="1067"/>
              <a:ext cx="1062" cy="19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3022" name="Line 14"/>
            <p:cNvSpPr>
              <a:spLocks noChangeShapeType="1"/>
            </p:cNvSpPr>
            <p:nvPr/>
          </p:nvSpPr>
          <p:spPr bwMode="auto">
            <a:xfrm flipH="1">
              <a:off x="2063" y="1261"/>
              <a:ext cx="2257" cy="429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3023" name="Line 15"/>
            <p:cNvSpPr>
              <a:spLocks noChangeShapeType="1"/>
            </p:cNvSpPr>
            <p:nvPr/>
          </p:nvSpPr>
          <p:spPr bwMode="auto">
            <a:xfrm>
              <a:off x="1695" y="322"/>
              <a:ext cx="2625" cy="939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3024" name="Line 16"/>
            <p:cNvSpPr>
              <a:spLocks noChangeShapeType="1"/>
            </p:cNvSpPr>
            <p:nvPr/>
          </p:nvSpPr>
          <p:spPr bwMode="auto">
            <a:xfrm flipH="1">
              <a:off x="1756" y="1261"/>
              <a:ext cx="2564" cy="92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prstDash val="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3025" name="Line 17"/>
            <p:cNvSpPr>
              <a:spLocks noChangeShapeType="1"/>
            </p:cNvSpPr>
            <p:nvPr/>
          </p:nvSpPr>
          <p:spPr bwMode="auto">
            <a:xfrm>
              <a:off x="4300" y="771"/>
              <a:ext cx="20" cy="49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3026" name="Line 18"/>
            <p:cNvSpPr>
              <a:spLocks noChangeShapeType="1"/>
            </p:cNvSpPr>
            <p:nvPr/>
          </p:nvSpPr>
          <p:spPr bwMode="auto">
            <a:xfrm>
              <a:off x="4300" y="771"/>
              <a:ext cx="1011" cy="449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3027" name="Line 19"/>
            <p:cNvSpPr>
              <a:spLocks noChangeShapeType="1"/>
            </p:cNvSpPr>
            <p:nvPr/>
          </p:nvSpPr>
          <p:spPr bwMode="auto">
            <a:xfrm flipH="1">
              <a:off x="4320" y="1220"/>
              <a:ext cx="991" cy="41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3028" name="Rectangle 20"/>
            <p:cNvSpPr>
              <a:spLocks noChangeArrowheads="1"/>
            </p:cNvSpPr>
            <p:nvPr/>
          </p:nvSpPr>
          <p:spPr bwMode="auto">
            <a:xfrm>
              <a:off x="5433" y="1098"/>
              <a:ext cx="179" cy="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100">
                  <a:solidFill>
                    <a:srgbClr val="000000"/>
                  </a:solidFill>
                </a:rPr>
                <a:t>D</a:t>
              </a:r>
              <a:endParaRPr lang="en-US" altLang="zh-CN">
                <a:solidFill>
                  <a:srgbClr val="000000"/>
                </a:solidFill>
              </a:endParaRPr>
            </a:p>
          </p:txBody>
        </p:sp>
        <p:sp>
          <p:nvSpPr>
            <p:cNvPr id="43029" name="Rectangle 21"/>
            <p:cNvSpPr>
              <a:spLocks noChangeArrowheads="1"/>
            </p:cNvSpPr>
            <p:nvPr/>
          </p:nvSpPr>
          <p:spPr bwMode="auto">
            <a:xfrm>
              <a:off x="4330" y="516"/>
              <a:ext cx="165" cy="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100">
                  <a:solidFill>
                    <a:srgbClr val="000000"/>
                  </a:solidFill>
                </a:rPr>
                <a:t>E</a:t>
              </a:r>
              <a:endParaRPr lang="en-US" altLang="zh-CN">
                <a:solidFill>
                  <a:srgbClr val="000000"/>
                </a:solidFill>
              </a:endParaRPr>
            </a:p>
          </p:txBody>
        </p:sp>
        <p:sp>
          <p:nvSpPr>
            <p:cNvPr id="43030" name="Rectangle 22"/>
            <p:cNvSpPr>
              <a:spLocks noChangeArrowheads="1"/>
            </p:cNvSpPr>
            <p:nvPr/>
          </p:nvSpPr>
          <p:spPr bwMode="auto">
            <a:xfrm>
              <a:off x="4105" y="1343"/>
              <a:ext cx="482" cy="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100">
                  <a:solidFill>
                    <a:srgbClr val="000000"/>
                  </a:solidFill>
                </a:rPr>
                <a:t>A(F)</a:t>
              </a:r>
              <a:endParaRPr lang="en-US" altLang="zh-CN">
                <a:solidFill>
                  <a:srgbClr val="000000"/>
                </a:solidFill>
              </a:endParaRPr>
            </a:p>
          </p:txBody>
        </p:sp>
        <p:sp>
          <p:nvSpPr>
            <p:cNvPr id="43031" name="Rectangle 23"/>
            <p:cNvSpPr>
              <a:spLocks noChangeArrowheads="1"/>
            </p:cNvSpPr>
            <p:nvPr/>
          </p:nvSpPr>
          <p:spPr bwMode="auto">
            <a:xfrm>
              <a:off x="1552" y="-76"/>
              <a:ext cx="165" cy="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100">
                  <a:solidFill>
                    <a:srgbClr val="000000"/>
                  </a:solidFill>
                </a:rPr>
                <a:t>B</a:t>
              </a:r>
              <a:endParaRPr lang="en-US" altLang="zh-CN">
                <a:solidFill>
                  <a:srgbClr val="000000"/>
                </a:solidFill>
              </a:endParaRPr>
            </a:p>
          </p:txBody>
        </p:sp>
        <p:sp>
          <p:nvSpPr>
            <p:cNvPr id="43032" name="Rectangle 24"/>
            <p:cNvSpPr>
              <a:spLocks noChangeArrowheads="1"/>
            </p:cNvSpPr>
            <p:nvPr/>
          </p:nvSpPr>
          <p:spPr bwMode="auto">
            <a:xfrm>
              <a:off x="1409" y="1179"/>
              <a:ext cx="193" cy="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100">
                  <a:solidFill>
                    <a:srgbClr val="000000"/>
                  </a:solidFill>
                </a:rPr>
                <a:t>O</a:t>
              </a:r>
              <a:endParaRPr lang="en-US" altLang="zh-CN">
                <a:solidFill>
                  <a:srgbClr val="000000"/>
                </a:solidFill>
              </a:endParaRPr>
            </a:p>
          </p:txBody>
        </p:sp>
        <p:sp>
          <p:nvSpPr>
            <p:cNvPr id="43033" name="Oval 25"/>
            <p:cNvSpPr>
              <a:spLocks noChangeArrowheads="1"/>
            </p:cNvSpPr>
            <p:nvPr/>
          </p:nvSpPr>
          <p:spPr bwMode="auto">
            <a:xfrm>
              <a:off x="1664" y="291"/>
              <a:ext cx="52" cy="51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3034" name="Oval 26"/>
            <p:cNvSpPr>
              <a:spLocks noChangeArrowheads="1"/>
            </p:cNvSpPr>
            <p:nvPr/>
          </p:nvSpPr>
          <p:spPr bwMode="auto">
            <a:xfrm>
              <a:off x="316" y="1659"/>
              <a:ext cx="51" cy="51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3035" name="Oval 27"/>
            <p:cNvSpPr>
              <a:spLocks noChangeArrowheads="1"/>
            </p:cNvSpPr>
            <p:nvPr/>
          </p:nvSpPr>
          <p:spPr bwMode="auto">
            <a:xfrm>
              <a:off x="1256" y="1026"/>
              <a:ext cx="51" cy="51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3036" name="Oval 28"/>
            <p:cNvSpPr>
              <a:spLocks noChangeArrowheads="1"/>
            </p:cNvSpPr>
            <p:nvPr/>
          </p:nvSpPr>
          <p:spPr bwMode="auto">
            <a:xfrm>
              <a:off x="3237" y="1047"/>
              <a:ext cx="51" cy="51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3037" name="Oval 29"/>
            <p:cNvSpPr>
              <a:spLocks noChangeArrowheads="1"/>
            </p:cNvSpPr>
            <p:nvPr/>
          </p:nvSpPr>
          <p:spPr bwMode="auto">
            <a:xfrm>
              <a:off x="1675" y="301"/>
              <a:ext cx="51" cy="51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3038" name="Oval 30"/>
            <p:cNvSpPr>
              <a:spLocks noChangeArrowheads="1"/>
            </p:cNvSpPr>
            <p:nvPr/>
          </p:nvSpPr>
          <p:spPr bwMode="auto">
            <a:xfrm>
              <a:off x="1736" y="1333"/>
              <a:ext cx="51" cy="51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3039" name="Oval 31"/>
            <p:cNvSpPr>
              <a:spLocks noChangeArrowheads="1"/>
            </p:cNvSpPr>
            <p:nvPr/>
          </p:nvSpPr>
          <p:spPr bwMode="auto">
            <a:xfrm>
              <a:off x="4300" y="1241"/>
              <a:ext cx="51" cy="51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3040" name="Oval 32"/>
            <p:cNvSpPr>
              <a:spLocks noChangeArrowheads="1"/>
            </p:cNvSpPr>
            <p:nvPr/>
          </p:nvSpPr>
          <p:spPr bwMode="auto">
            <a:xfrm>
              <a:off x="4279" y="751"/>
              <a:ext cx="51" cy="51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3041" name="Oval 33"/>
            <p:cNvSpPr>
              <a:spLocks noChangeArrowheads="1"/>
            </p:cNvSpPr>
            <p:nvPr/>
          </p:nvSpPr>
          <p:spPr bwMode="auto">
            <a:xfrm>
              <a:off x="5290" y="1200"/>
              <a:ext cx="51" cy="51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3042" name="Oval 34"/>
            <p:cNvSpPr>
              <a:spLocks noChangeArrowheads="1"/>
            </p:cNvSpPr>
            <p:nvPr/>
          </p:nvSpPr>
          <p:spPr bwMode="auto">
            <a:xfrm>
              <a:off x="2042" y="1670"/>
              <a:ext cx="51" cy="51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3043" name="Oval 35"/>
            <p:cNvSpPr>
              <a:spLocks noChangeArrowheads="1"/>
            </p:cNvSpPr>
            <p:nvPr/>
          </p:nvSpPr>
          <p:spPr bwMode="auto">
            <a:xfrm>
              <a:off x="2083" y="1649"/>
              <a:ext cx="51" cy="51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</p:grpSp>
      <p:sp>
        <p:nvSpPr>
          <p:cNvPr id="43044" name="Text Box 36"/>
          <p:cNvSpPr txBox="1">
            <a:spLocks noChangeArrowheads="1"/>
          </p:cNvSpPr>
          <p:nvPr/>
        </p:nvSpPr>
        <p:spPr bwMode="auto">
          <a:xfrm>
            <a:off x="0" y="3357563"/>
            <a:ext cx="92884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3600" b="1">
                <a:solidFill>
                  <a:srgbClr val="000000"/>
                </a:solidFill>
              </a:rPr>
              <a:t>解：太阳光是平行线， 因此∠</a:t>
            </a:r>
            <a:r>
              <a:rPr lang="en-US" altLang="zh-CN" sz="3600" b="1">
                <a:solidFill>
                  <a:srgbClr val="000000"/>
                </a:solidFill>
              </a:rPr>
              <a:t>BAO= ∠EDF</a:t>
            </a:r>
          </a:p>
        </p:txBody>
      </p:sp>
      <p:sp>
        <p:nvSpPr>
          <p:cNvPr id="43045" name="Text Box 37"/>
          <p:cNvSpPr txBox="1">
            <a:spLocks noChangeArrowheads="1"/>
          </p:cNvSpPr>
          <p:nvPr/>
        </p:nvSpPr>
        <p:spPr bwMode="auto">
          <a:xfrm>
            <a:off x="0" y="4005263"/>
            <a:ext cx="10009188" cy="146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3600" b="1">
                <a:solidFill>
                  <a:srgbClr val="000000"/>
                </a:solidFill>
              </a:rPr>
              <a:t>又 ∠</a:t>
            </a:r>
            <a:r>
              <a:rPr lang="en-US" altLang="zh-CN" sz="3600" b="1">
                <a:solidFill>
                  <a:srgbClr val="000000"/>
                </a:solidFill>
              </a:rPr>
              <a:t>AOB= ∠DFE=90°∴△ABO</a:t>
            </a:r>
            <a:r>
              <a:rPr lang="zh-CN" altLang="en-US" sz="3600" b="1">
                <a:solidFill>
                  <a:srgbClr val="000000"/>
                </a:solidFill>
              </a:rPr>
              <a:t>～△</a:t>
            </a:r>
            <a:r>
              <a:rPr lang="en-US" altLang="zh-CN" sz="3600" b="1">
                <a:solidFill>
                  <a:srgbClr val="000000"/>
                </a:solidFill>
              </a:rPr>
              <a:t>DEF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altLang="zh-CN" sz="3600" b="1">
              <a:solidFill>
                <a:srgbClr val="000000"/>
              </a:solidFill>
            </a:endParaRPr>
          </a:p>
        </p:txBody>
      </p:sp>
      <p:grpSp>
        <p:nvGrpSpPr>
          <p:cNvPr id="43046" name="Group 38"/>
          <p:cNvGrpSpPr>
            <a:grpSpLocks/>
          </p:cNvGrpSpPr>
          <p:nvPr/>
        </p:nvGrpSpPr>
        <p:grpSpPr bwMode="auto">
          <a:xfrm>
            <a:off x="611188" y="4437063"/>
            <a:ext cx="8532812" cy="2133600"/>
            <a:chOff x="340" y="2976"/>
            <a:chExt cx="5194" cy="1344"/>
          </a:xfrm>
        </p:grpSpPr>
        <p:sp>
          <p:nvSpPr>
            <p:cNvPr id="43047" name="Text Box 39"/>
            <p:cNvSpPr txBox="1">
              <a:spLocks noChangeArrowheads="1"/>
            </p:cNvSpPr>
            <p:nvPr/>
          </p:nvSpPr>
          <p:spPr bwMode="auto">
            <a:xfrm>
              <a:off x="340" y="2976"/>
              <a:ext cx="102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zh-CN" sz="3600" b="1">
                  <a:solidFill>
                    <a:srgbClr val="000000"/>
                  </a:solidFill>
                </a:rPr>
                <a:t>BO</a:t>
              </a:r>
            </a:p>
          </p:txBody>
        </p:sp>
        <p:sp>
          <p:nvSpPr>
            <p:cNvPr id="43048" name="Line 40"/>
            <p:cNvSpPr>
              <a:spLocks noChangeShapeType="1"/>
            </p:cNvSpPr>
            <p:nvPr/>
          </p:nvSpPr>
          <p:spPr bwMode="auto">
            <a:xfrm>
              <a:off x="431" y="3339"/>
              <a:ext cx="34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3049" name="Text Box 41"/>
            <p:cNvSpPr txBox="1">
              <a:spLocks noChangeArrowheads="1"/>
            </p:cNvSpPr>
            <p:nvPr/>
          </p:nvSpPr>
          <p:spPr bwMode="auto">
            <a:xfrm>
              <a:off x="340" y="3385"/>
              <a:ext cx="499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zh-CN" sz="3600" b="1">
                  <a:solidFill>
                    <a:srgbClr val="000000"/>
                  </a:solidFill>
                </a:rPr>
                <a:t>EF</a:t>
              </a:r>
            </a:p>
          </p:txBody>
        </p:sp>
        <p:sp>
          <p:nvSpPr>
            <p:cNvPr id="43050" name="Text Box 42"/>
            <p:cNvSpPr txBox="1">
              <a:spLocks noChangeArrowheads="1"/>
            </p:cNvSpPr>
            <p:nvPr/>
          </p:nvSpPr>
          <p:spPr bwMode="auto">
            <a:xfrm>
              <a:off x="1156" y="2976"/>
              <a:ext cx="544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zh-CN" sz="3600" b="1">
                  <a:solidFill>
                    <a:srgbClr val="000000"/>
                  </a:solidFill>
                </a:rPr>
                <a:t>OA</a:t>
              </a:r>
            </a:p>
          </p:txBody>
        </p:sp>
        <p:sp>
          <p:nvSpPr>
            <p:cNvPr id="43051" name="Text Box 43"/>
            <p:cNvSpPr txBox="1">
              <a:spLocks noChangeArrowheads="1"/>
            </p:cNvSpPr>
            <p:nvPr/>
          </p:nvSpPr>
          <p:spPr bwMode="auto">
            <a:xfrm>
              <a:off x="1202" y="3430"/>
              <a:ext cx="59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zh-CN" sz="3600" b="1">
                  <a:solidFill>
                    <a:srgbClr val="000000"/>
                  </a:solidFill>
                </a:rPr>
                <a:t>FD</a:t>
              </a:r>
            </a:p>
          </p:txBody>
        </p:sp>
        <p:sp>
          <p:nvSpPr>
            <p:cNvPr id="43052" name="Line 44"/>
            <p:cNvSpPr>
              <a:spLocks noChangeShapeType="1"/>
            </p:cNvSpPr>
            <p:nvPr/>
          </p:nvSpPr>
          <p:spPr bwMode="auto">
            <a:xfrm>
              <a:off x="1202" y="3339"/>
              <a:ext cx="45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3053" name="Text Box 45"/>
            <p:cNvSpPr txBox="1">
              <a:spLocks noChangeArrowheads="1"/>
            </p:cNvSpPr>
            <p:nvPr/>
          </p:nvSpPr>
          <p:spPr bwMode="auto">
            <a:xfrm>
              <a:off x="884" y="3203"/>
              <a:ext cx="499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zh-CN" sz="3600" b="1">
                  <a:solidFill>
                    <a:srgbClr val="000000"/>
                  </a:solidFill>
                </a:rPr>
                <a:t>=</a:t>
              </a:r>
            </a:p>
          </p:txBody>
        </p:sp>
        <p:sp>
          <p:nvSpPr>
            <p:cNvPr id="43054" name="Text Box 46"/>
            <p:cNvSpPr txBox="1">
              <a:spLocks noChangeArrowheads="1"/>
            </p:cNvSpPr>
            <p:nvPr/>
          </p:nvSpPr>
          <p:spPr bwMode="auto">
            <a:xfrm>
              <a:off x="2880" y="3067"/>
              <a:ext cx="2041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zh-CN" sz="3600" b="1">
                  <a:solidFill>
                    <a:srgbClr val="000000"/>
                  </a:solidFill>
                </a:rPr>
                <a:t>OA×EF</a:t>
              </a:r>
            </a:p>
          </p:txBody>
        </p:sp>
        <p:sp>
          <p:nvSpPr>
            <p:cNvPr id="43055" name="Line 47"/>
            <p:cNvSpPr>
              <a:spLocks noChangeShapeType="1"/>
            </p:cNvSpPr>
            <p:nvPr/>
          </p:nvSpPr>
          <p:spPr bwMode="auto">
            <a:xfrm flipV="1">
              <a:off x="2744" y="3385"/>
              <a:ext cx="1361" cy="4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3056" name="Text Box 48"/>
            <p:cNvSpPr txBox="1">
              <a:spLocks noChangeArrowheads="1"/>
            </p:cNvSpPr>
            <p:nvPr/>
          </p:nvSpPr>
          <p:spPr bwMode="auto">
            <a:xfrm>
              <a:off x="3061" y="3521"/>
              <a:ext cx="725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zh-CN" sz="3600" b="1">
                  <a:solidFill>
                    <a:srgbClr val="000000"/>
                  </a:solidFill>
                </a:rPr>
                <a:t>FD</a:t>
              </a:r>
            </a:p>
          </p:txBody>
        </p:sp>
        <p:sp>
          <p:nvSpPr>
            <p:cNvPr id="43057" name="Text Box 49"/>
            <p:cNvSpPr txBox="1">
              <a:spLocks noChangeArrowheads="1"/>
            </p:cNvSpPr>
            <p:nvPr/>
          </p:nvSpPr>
          <p:spPr bwMode="auto">
            <a:xfrm>
              <a:off x="1973" y="3249"/>
              <a:ext cx="726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zh-CN" sz="3600" b="1">
                  <a:solidFill>
                    <a:srgbClr val="000000"/>
                  </a:solidFill>
                </a:rPr>
                <a:t>BO=</a:t>
              </a:r>
            </a:p>
          </p:txBody>
        </p:sp>
        <p:sp>
          <p:nvSpPr>
            <p:cNvPr id="43058" name="Text Box 50"/>
            <p:cNvSpPr txBox="1">
              <a:spLocks noChangeArrowheads="1"/>
            </p:cNvSpPr>
            <p:nvPr/>
          </p:nvSpPr>
          <p:spPr bwMode="auto">
            <a:xfrm>
              <a:off x="4105" y="3203"/>
              <a:ext cx="545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zh-CN" sz="3600" b="1">
                  <a:solidFill>
                    <a:srgbClr val="000000"/>
                  </a:solidFill>
                </a:rPr>
                <a:t>=</a:t>
              </a:r>
            </a:p>
          </p:txBody>
        </p:sp>
        <p:sp>
          <p:nvSpPr>
            <p:cNvPr id="43059" name="Text Box 51"/>
            <p:cNvSpPr txBox="1">
              <a:spLocks noChangeArrowheads="1"/>
            </p:cNvSpPr>
            <p:nvPr/>
          </p:nvSpPr>
          <p:spPr bwMode="auto">
            <a:xfrm>
              <a:off x="4332" y="3067"/>
              <a:ext cx="1202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zh-CN" sz="3600" b="1">
                  <a:solidFill>
                    <a:srgbClr val="000000"/>
                  </a:solidFill>
                </a:rPr>
                <a:t>201×2</a:t>
              </a:r>
            </a:p>
          </p:txBody>
        </p:sp>
        <p:sp>
          <p:nvSpPr>
            <p:cNvPr id="43060" name="Line 52"/>
            <p:cNvSpPr>
              <a:spLocks noChangeShapeType="1"/>
            </p:cNvSpPr>
            <p:nvPr/>
          </p:nvSpPr>
          <p:spPr bwMode="auto">
            <a:xfrm flipV="1">
              <a:off x="4377" y="3385"/>
              <a:ext cx="99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3061" name="Text Box 53"/>
            <p:cNvSpPr txBox="1">
              <a:spLocks noChangeArrowheads="1"/>
            </p:cNvSpPr>
            <p:nvPr/>
          </p:nvSpPr>
          <p:spPr bwMode="auto">
            <a:xfrm>
              <a:off x="4649" y="3475"/>
              <a:ext cx="267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600" b="1">
                  <a:solidFill>
                    <a:srgbClr val="000000"/>
                  </a:solidFill>
                </a:rPr>
                <a:t>3</a:t>
              </a:r>
            </a:p>
          </p:txBody>
        </p:sp>
        <p:sp>
          <p:nvSpPr>
            <p:cNvPr id="43062" name="Text Box 54"/>
            <p:cNvSpPr txBox="1">
              <a:spLocks noChangeArrowheads="1"/>
            </p:cNvSpPr>
            <p:nvPr/>
          </p:nvSpPr>
          <p:spPr bwMode="auto">
            <a:xfrm>
              <a:off x="431" y="3916"/>
              <a:ext cx="118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zh-CN" sz="3600" b="1">
                  <a:solidFill>
                    <a:srgbClr val="000000"/>
                  </a:solidFill>
                </a:rPr>
                <a:t>=134(m)</a:t>
              </a:r>
            </a:p>
          </p:txBody>
        </p:sp>
        <p:sp>
          <p:nvSpPr>
            <p:cNvPr id="43063" name="Text Box 55"/>
            <p:cNvSpPr txBox="1">
              <a:spLocks noChangeArrowheads="1"/>
            </p:cNvSpPr>
            <p:nvPr/>
          </p:nvSpPr>
          <p:spPr bwMode="auto">
            <a:xfrm>
              <a:off x="1973" y="3916"/>
              <a:ext cx="2132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zh-CN" altLang="en-US" sz="3600" b="1">
                  <a:solidFill>
                    <a:srgbClr val="000000"/>
                  </a:solidFill>
                </a:rPr>
                <a:t>答</a:t>
              </a:r>
              <a:r>
                <a:rPr lang="en-US" altLang="zh-CN" sz="3600" b="1">
                  <a:solidFill>
                    <a:srgbClr val="000000"/>
                  </a:solidFill>
                </a:rPr>
                <a:t>-------</a:t>
              </a:r>
            </a:p>
          </p:txBody>
        </p:sp>
      </p:grpSp>
      <p:sp>
        <p:nvSpPr>
          <p:cNvPr id="43064" name="Text Box 56"/>
          <p:cNvSpPr txBox="1">
            <a:spLocks noChangeArrowheads="1"/>
          </p:cNvSpPr>
          <p:nvPr/>
        </p:nvSpPr>
        <p:spPr bwMode="auto">
          <a:xfrm>
            <a:off x="6227763" y="1268413"/>
            <a:ext cx="7207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2800">
                <a:solidFill>
                  <a:srgbClr val="000000"/>
                </a:solidFill>
              </a:rPr>
              <a:t>2m</a:t>
            </a:r>
          </a:p>
        </p:txBody>
      </p:sp>
      <p:sp>
        <p:nvSpPr>
          <p:cNvPr id="43065" name="Text Box 57"/>
          <p:cNvSpPr txBox="1">
            <a:spLocks noChangeArrowheads="1"/>
          </p:cNvSpPr>
          <p:nvPr/>
        </p:nvSpPr>
        <p:spPr bwMode="auto">
          <a:xfrm>
            <a:off x="7380288" y="2060575"/>
            <a:ext cx="7921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2800">
                <a:solidFill>
                  <a:srgbClr val="000000"/>
                </a:solidFill>
              </a:rPr>
              <a:t>3m</a:t>
            </a:r>
          </a:p>
        </p:txBody>
      </p:sp>
      <p:sp>
        <p:nvSpPr>
          <p:cNvPr id="43066" name="Text Box 58"/>
          <p:cNvSpPr txBox="1">
            <a:spLocks noChangeArrowheads="1"/>
          </p:cNvSpPr>
          <p:nvPr/>
        </p:nvSpPr>
        <p:spPr bwMode="auto">
          <a:xfrm>
            <a:off x="3635375" y="1773238"/>
            <a:ext cx="15128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2800">
                <a:solidFill>
                  <a:srgbClr val="000000"/>
                </a:solidFill>
              </a:rPr>
              <a:t>201m</a:t>
            </a:r>
          </a:p>
        </p:txBody>
      </p:sp>
      <p:sp>
        <p:nvSpPr>
          <p:cNvPr id="43067" name="Text Box 59"/>
          <p:cNvSpPr txBox="1">
            <a:spLocks noChangeArrowheads="1"/>
          </p:cNvSpPr>
          <p:nvPr/>
        </p:nvSpPr>
        <p:spPr bwMode="auto">
          <a:xfrm>
            <a:off x="2339975" y="1341438"/>
            <a:ext cx="5762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3600">
                <a:solidFill>
                  <a:srgbClr val="000000"/>
                </a:solidFill>
              </a:rPr>
              <a:t>?</a:t>
            </a:r>
          </a:p>
        </p:txBody>
      </p:sp>
      <p:sp>
        <p:nvSpPr>
          <p:cNvPr id="43068" name="Text Box 60"/>
          <p:cNvSpPr txBox="1">
            <a:spLocks noChangeArrowheads="1"/>
          </p:cNvSpPr>
          <p:nvPr/>
        </p:nvSpPr>
        <p:spPr bwMode="auto">
          <a:xfrm>
            <a:off x="0" y="0"/>
            <a:ext cx="15478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3600">
                <a:solidFill>
                  <a:srgbClr val="000000"/>
                </a:solidFill>
              </a:rPr>
              <a:t>例题</a:t>
            </a:r>
          </a:p>
        </p:txBody>
      </p:sp>
      <p:sp>
        <p:nvSpPr>
          <p:cNvPr id="43070" name="Rectangle 62"/>
          <p:cNvSpPr>
            <a:spLocks noChangeArrowheads="1"/>
          </p:cNvSpPr>
          <p:nvPr/>
        </p:nvSpPr>
        <p:spPr bwMode="auto">
          <a:xfrm>
            <a:off x="250825" y="333375"/>
            <a:ext cx="8713788" cy="287972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endParaRPr lang="zh-CN" altLang="en-US" sz="2400" b="1">
              <a:solidFill>
                <a:srgbClr val="000000"/>
              </a:solidFill>
            </a:endParaRPr>
          </a:p>
        </p:txBody>
      </p:sp>
      <p:grpSp>
        <p:nvGrpSpPr>
          <p:cNvPr id="43071" name="Group 63"/>
          <p:cNvGrpSpPr>
            <a:grpSpLocks/>
          </p:cNvGrpSpPr>
          <p:nvPr/>
        </p:nvGrpSpPr>
        <p:grpSpPr bwMode="auto">
          <a:xfrm>
            <a:off x="971550" y="325438"/>
            <a:ext cx="6672263" cy="2887662"/>
            <a:chOff x="1409" y="160"/>
            <a:chExt cx="4203" cy="1819"/>
          </a:xfrm>
        </p:grpSpPr>
        <p:sp>
          <p:nvSpPr>
            <p:cNvPr id="43072" name="Line 64"/>
            <p:cNvSpPr>
              <a:spLocks noChangeShapeType="1"/>
            </p:cNvSpPr>
            <p:nvPr/>
          </p:nvSpPr>
          <p:spPr bwMode="auto">
            <a:xfrm>
              <a:off x="1685" y="548"/>
              <a:ext cx="71" cy="1041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prstDash val="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3073" name="Line 65"/>
            <p:cNvSpPr>
              <a:spLocks noChangeShapeType="1"/>
            </p:cNvSpPr>
            <p:nvPr/>
          </p:nvSpPr>
          <p:spPr bwMode="auto">
            <a:xfrm>
              <a:off x="1695" y="558"/>
              <a:ext cx="2625" cy="939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3074" name="Line 66"/>
            <p:cNvSpPr>
              <a:spLocks noChangeShapeType="1"/>
            </p:cNvSpPr>
            <p:nvPr/>
          </p:nvSpPr>
          <p:spPr bwMode="auto">
            <a:xfrm flipH="1">
              <a:off x="1756" y="1497"/>
              <a:ext cx="2564" cy="92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prstDash val="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3075" name="Line 67"/>
            <p:cNvSpPr>
              <a:spLocks noChangeShapeType="1"/>
            </p:cNvSpPr>
            <p:nvPr/>
          </p:nvSpPr>
          <p:spPr bwMode="auto">
            <a:xfrm>
              <a:off x="4300" y="1007"/>
              <a:ext cx="20" cy="49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3076" name="Line 68"/>
            <p:cNvSpPr>
              <a:spLocks noChangeShapeType="1"/>
            </p:cNvSpPr>
            <p:nvPr/>
          </p:nvSpPr>
          <p:spPr bwMode="auto">
            <a:xfrm>
              <a:off x="4300" y="1007"/>
              <a:ext cx="1011" cy="449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3077" name="Line 69"/>
            <p:cNvSpPr>
              <a:spLocks noChangeShapeType="1"/>
            </p:cNvSpPr>
            <p:nvPr/>
          </p:nvSpPr>
          <p:spPr bwMode="auto">
            <a:xfrm flipH="1">
              <a:off x="4320" y="1456"/>
              <a:ext cx="991" cy="41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3078" name="Rectangle 70"/>
            <p:cNvSpPr>
              <a:spLocks noChangeArrowheads="1"/>
            </p:cNvSpPr>
            <p:nvPr/>
          </p:nvSpPr>
          <p:spPr bwMode="auto">
            <a:xfrm>
              <a:off x="5433" y="1334"/>
              <a:ext cx="179" cy="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100">
                  <a:solidFill>
                    <a:srgbClr val="000000"/>
                  </a:solidFill>
                </a:rPr>
                <a:t>D</a:t>
              </a:r>
              <a:endParaRPr lang="en-US" altLang="zh-CN">
                <a:solidFill>
                  <a:srgbClr val="000000"/>
                </a:solidFill>
              </a:endParaRPr>
            </a:p>
          </p:txBody>
        </p:sp>
        <p:sp>
          <p:nvSpPr>
            <p:cNvPr id="43079" name="Rectangle 71"/>
            <p:cNvSpPr>
              <a:spLocks noChangeArrowheads="1"/>
            </p:cNvSpPr>
            <p:nvPr/>
          </p:nvSpPr>
          <p:spPr bwMode="auto">
            <a:xfrm>
              <a:off x="4330" y="752"/>
              <a:ext cx="165" cy="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100">
                  <a:solidFill>
                    <a:srgbClr val="000000"/>
                  </a:solidFill>
                </a:rPr>
                <a:t>E</a:t>
              </a:r>
              <a:endParaRPr lang="en-US" altLang="zh-CN">
                <a:solidFill>
                  <a:srgbClr val="000000"/>
                </a:solidFill>
              </a:endParaRPr>
            </a:p>
          </p:txBody>
        </p:sp>
        <p:sp>
          <p:nvSpPr>
            <p:cNvPr id="43080" name="Rectangle 72"/>
            <p:cNvSpPr>
              <a:spLocks noChangeArrowheads="1"/>
            </p:cNvSpPr>
            <p:nvPr/>
          </p:nvSpPr>
          <p:spPr bwMode="auto">
            <a:xfrm>
              <a:off x="4105" y="1579"/>
              <a:ext cx="482" cy="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100">
                  <a:solidFill>
                    <a:srgbClr val="000000"/>
                  </a:solidFill>
                </a:rPr>
                <a:t>A(F)</a:t>
              </a:r>
              <a:endParaRPr lang="en-US" altLang="zh-CN">
                <a:solidFill>
                  <a:srgbClr val="000000"/>
                </a:solidFill>
              </a:endParaRPr>
            </a:p>
          </p:txBody>
        </p:sp>
        <p:sp>
          <p:nvSpPr>
            <p:cNvPr id="43081" name="Rectangle 73"/>
            <p:cNvSpPr>
              <a:spLocks noChangeArrowheads="1"/>
            </p:cNvSpPr>
            <p:nvPr/>
          </p:nvSpPr>
          <p:spPr bwMode="auto">
            <a:xfrm>
              <a:off x="1552" y="160"/>
              <a:ext cx="165" cy="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100">
                  <a:solidFill>
                    <a:srgbClr val="000000"/>
                  </a:solidFill>
                </a:rPr>
                <a:t>B</a:t>
              </a:r>
              <a:endParaRPr lang="en-US" altLang="zh-CN">
                <a:solidFill>
                  <a:srgbClr val="000000"/>
                </a:solidFill>
              </a:endParaRPr>
            </a:p>
          </p:txBody>
        </p:sp>
        <p:sp>
          <p:nvSpPr>
            <p:cNvPr id="43082" name="Rectangle 74"/>
            <p:cNvSpPr>
              <a:spLocks noChangeArrowheads="1"/>
            </p:cNvSpPr>
            <p:nvPr/>
          </p:nvSpPr>
          <p:spPr bwMode="auto">
            <a:xfrm>
              <a:off x="1409" y="1415"/>
              <a:ext cx="193" cy="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100">
                  <a:solidFill>
                    <a:srgbClr val="000000"/>
                  </a:solidFill>
                </a:rPr>
                <a:t>O</a:t>
              </a:r>
              <a:endParaRPr lang="en-US" altLang="zh-CN">
                <a:solidFill>
                  <a:srgbClr val="000000"/>
                </a:solidFill>
              </a:endParaRPr>
            </a:p>
          </p:txBody>
        </p:sp>
        <p:sp>
          <p:nvSpPr>
            <p:cNvPr id="43083" name="Oval 75"/>
            <p:cNvSpPr>
              <a:spLocks noChangeArrowheads="1"/>
            </p:cNvSpPr>
            <p:nvPr/>
          </p:nvSpPr>
          <p:spPr bwMode="auto">
            <a:xfrm>
              <a:off x="1664" y="527"/>
              <a:ext cx="52" cy="51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3084" name="Oval 76"/>
            <p:cNvSpPr>
              <a:spLocks noChangeArrowheads="1"/>
            </p:cNvSpPr>
            <p:nvPr/>
          </p:nvSpPr>
          <p:spPr bwMode="auto">
            <a:xfrm>
              <a:off x="1675" y="537"/>
              <a:ext cx="51" cy="51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3085" name="Oval 77"/>
            <p:cNvSpPr>
              <a:spLocks noChangeArrowheads="1"/>
            </p:cNvSpPr>
            <p:nvPr/>
          </p:nvSpPr>
          <p:spPr bwMode="auto">
            <a:xfrm>
              <a:off x="1736" y="1569"/>
              <a:ext cx="51" cy="51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3086" name="Oval 78"/>
            <p:cNvSpPr>
              <a:spLocks noChangeArrowheads="1"/>
            </p:cNvSpPr>
            <p:nvPr/>
          </p:nvSpPr>
          <p:spPr bwMode="auto">
            <a:xfrm>
              <a:off x="4300" y="1477"/>
              <a:ext cx="51" cy="51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3087" name="Oval 79"/>
            <p:cNvSpPr>
              <a:spLocks noChangeArrowheads="1"/>
            </p:cNvSpPr>
            <p:nvPr/>
          </p:nvSpPr>
          <p:spPr bwMode="auto">
            <a:xfrm>
              <a:off x="4279" y="987"/>
              <a:ext cx="51" cy="51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3088" name="Oval 80"/>
            <p:cNvSpPr>
              <a:spLocks noChangeArrowheads="1"/>
            </p:cNvSpPr>
            <p:nvPr/>
          </p:nvSpPr>
          <p:spPr bwMode="auto">
            <a:xfrm>
              <a:off x="5290" y="1436"/>
              <a:ext cx="51" cy="51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3089" name="Text Box 81"/>
            <p:cNvSpPr txBox="1">
              <a:spLocks noChangeArrowheads="1"/>
            </p:cNvSpPr>
            <p:nvPr/>
          </p:nvSpPr>
          <p:spPr bwMode="auto">
            <a:xfrm>
              <a:off x="3878" y="926"/>
              <a:ext cx="45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zh-CN" sz="2800">
                  <a:solidFill>
                    <a:srgbClr val="000000"/>
                  </a:solidFill>
                </a:rPr>
                <a:t>2m</a:t>
              </a:r>
            </a:p>
          </p:txBody>
        </p:sp>
        <p:sp>
          <p:nvSpPr>
            <p:cNvPr id="43090" name="Text Box 82"/>
            <p:cNvSpPr txBox="1">
              <a:spLocks noChangeArrowheads="1"/>
            </p:cNvSpPr>
            <p:nvPr/>
          </p:nvSpPr>
          <p:spPr bwMode="auto">
            <a:xfrm>
              <a:off x="4649" y="1515"/>
              <a:ext cx="499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zh-CN" sz="2800">
                  <a:solidFill>
                    <a:srgbClr val="000000"/>
                  </a:solidFill>
                </a:rPr>
                <a:t>3m</a:t>
              </a:r>
            </a:p>
          </p:txBody>
        </p:sp>
        <p:sp>
          <p:nvSpPr>
            <p:cNvPr id="43091" name="Text Box 83"/>
            <p:cNvSpPr txBox="1">
              <a:spLocks noChangeArrowheads="1"/>
            </p:cNvSpPr>
            <p:nvPr/>
          </p:nvSpPr>
          <p:spPr bwMode="auto">
            <a:xfrm>
              <a:off x="2290" y="1652"/>
              <a:ext cx="953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zh-CN" sz="2800">
                  <a:solidFill>
                    <a:srgbClr val="000000"/>
                  </a:solidFill>
                </a:rPr>
                <a:t>201m</a:t>
              </a:r>
            </a:p>
          </p:txBody>
        </p:sp>
        <p:sp>
          <p:nvSpPr>
            <p:cNvPr id="43092" name="Text Box 84"/>
            <p:cNvSpPr txBox="1">
              <a:spLocks noChangeArrowheads="1"/>
            </p:cNvSpPr>
            <p:nvPr/>
          </p:nvSpPr>
          <p:spPr bwMode="auto">
            <a:xfrm>
              <a:off x="1474" y="845"/>
              <a:ext cx="363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zh-CN" sz="3600">
                  <a:solidFill>
                    <a:srgbClr val="000000"/>
                  </a:solidFill>
                </a:rPr>
                <a:t>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04519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43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30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3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43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44" grpId="0"/>
      <p:bldP spid="43045" grpId="0"/>
      <p:bldP spid="43064" grpId="0"/>
      <p:bldP spid="43065" grpId="0"/>
      <p:bldP spid="43066" grpId="0"/>
      <p:bldP spid="43067" grpId="0"/>
      <p:bldP spid="43070" grpId="0" animBg="1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仿宋_GB2312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仿宋_GB2312" pitchFamily="49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9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0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571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571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1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仿宋_GB2312" pitchFamily="1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仿宋_GB2312" pitchFamily="1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2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571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571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3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FF"/>
        </a:solidFill>
        <a:ln w="60325" cap="flat" cmpd="sng" algn="ctr">
          <a:solidFill>
            <a:srgbClr val="FFFF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1" lang="zh-CN" altLang="en-US" sz="3000" b="1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FF"/>
        </a:solidFill>
        <a:ln w="60325" cap="flat" cmpd="sng" algn="ctr">
          <a:solidFill>
            <a:srgbClr val="FFFF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1" lang="zh-CN" altLang="en-US" sz="3000" b="1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4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FF"/>
        </a:solidFill>
        <a:ln w="60325" cap="flat" cmpd="sng" algn="ctr">
          <a:solidFill>
            <a:srgbClr val="FFFF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1" lang="zh-CN" altLang="en-US" sz="3000" b="1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FF"/>
        </a:solidFill>
        <a:ln w="60325" cap="flat" cmpd="sng" algn="ctr">
          <a:solidFill>
            <a:srgbClr val="FFFF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1" lang="zh-CN" altLang="en-US" sz="3000" b="1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5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FF"/>
        </a:solidFill>
        <a:ln w="60325" cap="flat" cmpd="sng" algn="ctr">
          <a:solidFill>
            <a:srgbClr val="FFFF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1" lang="zh-CN" altLang="en-US" sz="3000" b="1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FF"/>
        </a:solidFill>
        <a:ln w="60325" cap="flat" cmpd="sng" algn="ctr">
          <a:solidFill>
            <a:srgbClr val="FFFF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1" lang="zh-CN" altLang="en-US" sz="3000" b="1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6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FF"/>
        </a:solidFill>
        <a:ln w="60325" cap="flat" cmpd="sng" algn="ctr">
          <a:solidFill>
            <a:srgbClr val="FFFF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1" lang="zh-CN" altLang="en-US" sz="3000" b="1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FF"/>
        </a:solidFill>
        <a:ln w="60325" cap="flat" cmpd="sng" algn="ctr">
          <a:solidFill>
            <a:srgbClr val="FFFF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1" lang="zh-CN" altLang="en-US" sz="3000" b="1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7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18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571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571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20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仿宋_GB2312" pitchFamily="1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仿宋_GB2312" pitchFamily="1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21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571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571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22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571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571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23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571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571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3_Office 主题">
  <a:themeElements>
    <a:clrScheme name="3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3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仿宋_GB2312" pitchFamily="1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仿宋_GB2312" pitchFamily="1" charset="-122"/>
          </a:defRPr>
        </a:defPPr>
      </a:lstStyle>
    </a:lnDef>
  </a:objectDefaults>
  <a:extraClrSchemeLst>
    <a:extraClrScheme>
      <a:clrScheme name="3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571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571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571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571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571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571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571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571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1789</Words>
  <Application>Microsoft Office PowerPoint</Application>
  <PresentationFormat>全屏显示(4:3)</PresentationFormat>
  <Paragraphs>236</Paragraphs>
  <Slides>27</Slides>
  <Notes>4</Notes>
  <HiddenSlides>0</HiddenSlides>
  <MMClips>0</MMClips>
  <ScaleCrop>false</ScaleCrop>
  <HeadingPairs>
    <vt:vector size="6" baseType="variant">
      <vt:variant>
        <vt:lpstr>主题</vt:lpstr>
      </vt:variant>
      <vt:variant>
        <vt:i4>24</vt:i4>
      </vt:variant>
      <vt:variant>
        <vt:lpstr>嵌入 OLE 服务器</vt:lpstr>
      </vt:variant>
      <vt:variant>
        <vt:i4>4</vt:i4>
      </vt:variant>
      <vt:variant>
        <vt:lpstr>幻灯片标题</vt:lpstr>
      </vt:variant>
      <vt:variant>
        <vt:i4>27</vt:i4>
      </vt:variant>
    </vt:vector>
  </HeadingPairs>
  <TitlesOfParts>
    <vt:vector size="55" baseType="lpstr">
      <vt:lpstr>默认设计模板</vt:lpstr>
      <vt:lpstr>1_默认设计模板</vt:lpstr>
      <vt:lpstr>2_默认设计模板</vt:lpstr>
      <vt:lpstr>3_默认设计模板</vt:lpstr>
      <vt:lpstr>4_默认设计模板</vt:lpstr>
      <vt:lpstr>5_默认设计模板</vt:lpstr>
      <vt:lpstr>6_默认设计模板</vt:lpstr>
      <vt:lpstr>7_默认设计模板</vt:lpstr>
      <vt:lpstr>8_默认设计模板</vt:lpstr>
      <vt:lpstr>9_默认设计模板</vt:lpstr>
      <vt:lpstr>10_默认设计模板</vt:lpstr>
      <vt:lpstr>11_默认设计模板</vt:lpstr>
      <vt:lpstr>12_默认设计模板</vt:lpstr>
      <vt:lpstr>13_默认设计模板</vt:lpstr>
      <vt:lpstr>14_默认设计模板</vt:lpstr>
      <vt:lpstr>15_默认设计模板</vt:lpstr>
      <vt:lpstr>16_默认设计模板</vt:lpstr>
      <vt:lpstr>17_默认设计模板</vt:lpstr>
      <vt:lpstr>18_默认设计模板</vt:lpstr>
      <vt:lpstr>20_默认设计模板</vt:lpstr>
      <vt:lpstr>21_默认设计模板</vt:lpstr>
      <vt:lpstr>22_默认设计模板</vt:lpstr>
      <vt:lpstr>23_默认设计模板</vt:lpstr>
      <vt:lpstr>3_Office 主题</vt:lpstr>
      <vt:lpstr>Microsoft 公式 3.0</vt:lpstr>
      <vt:lpstr>MathType 5.0 Equation</vt:lpstr>
      <vt:lpstr>Equation.DSMT4</vt:lpstr>
      <vt:lpstr>MathType 6.0 Equation</vt:lpstr>
      <vt:lpstr>PowerPoint 演示文稿</vt:lpstr>
      <vt:lpstr>PowerPoint 演示文稿</vt:lpstr>
      <vt:lpstr>PowerPoint 演示文稿</vt:lpstr>
      <vt:lpstr>3如图所示,△ABC∽△A′B′C′，      其中 AB=10,  A′B′=5,  BC=12, 那么B′C′=__________？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2.为了测量路灯（OS）的高度,把一根长1.5米的竹竿（AB）竖直立在水平地面上,测得竹竿的影子（BC）长为1米,然后拿竹竿向远离路灯方向走了4米（BB‘）,再把竹竿竖立在地面上, 测得竹竿的影长（B‘C‘）为1.8米,求路灯离地面的高度.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user</cp:lastModifiedBy>
  <cp:revision>3</cp:revision>
  <dcterms:created xsi:type="dcterms:W3CDTF">2016-10-31T08:16:24Z</dcterms:created>
  <dcterms:modified xsi:type="dcterms:W3CDTF">2016-10-31T08:37:23Z</dcterms:modified>
</cp:coreProperties>
</file>